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0" r:id="rId4"/>
  </p:sldMasterIdLst>
  <p:notesMasterIdLst>
    <p:notesMasterId r:id="rId19"/>
  </p:notesMasterIdLst>
  <p:sldIdLst>
    <p:sldId id="256" r:id="rId5"/>
    <p:sldId id="257" r:id="rId6"/>
    <p:sldId id="333" r:id="rId7"/>
    <p:sldId id="328" r:id="rId8"/>
    <p:sldId id="325" r:id="rId9"/>
    <p:sldId id="315" r:id="rId10"/>
    <p:sldId id="311" r:id="rId11"/>
    <p:sldId id="327" r:id="rId12"/>
    <p:sldId id="335" r:id="rId13"/>
    <p:sldId id="324" r:id="rId14"/>
    <p:sldId id="323" r:id="rId15"/>
    <p:sldId id="334" r:id="rId16"/>
    <p:sldId id="336" r:id="rId17"/>
    <p:sldId id="331" r:id="rId18"/>
  </p:sldIdLst>
  <p:sldSz cx="19010313" cy="10693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4" userDrawn="1">
          <p15:clr>
            <a:srgbClr val="A4A3A4"/>
          </p15:clr>
        </p15:guide>
        <p15:guide id="2" pos="612" userDrawn="1">
          <p15:clr>
            <a:srgbClr val="A4A3A4"/>
          </p15:clr>
        </p15:guide>
        <p15:guide id="3" orient="horz" pos="5816" userDrawn="1">
          <p15:clr>
            <a:srgbClr val="A4A3A4"/>
          </p15:clr>
        </p15:guide>
        <p15:guide id="4" orient="horz" pos="3468" userDrawn="1">
          <p15:clr>
            <a:srgbClr val="A4A3A4"/>
          </p15:clr>
        </p15:guide>
        <p15:guide id="5" orient="horz" pos="35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F3"/>
    <a:srgbClr val="FFA100"/>
    <a:srgbClr val="188AD8"/>
    <a:srgbClr val="FFBF00"/>
    <a:srgbClr val="FFFF00"/>
    <a:srgbClr val="832E8A"/>
    <a:srgbClr val="28C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F94C9-0316-934D-B573-41CD45E5BDD1}" v="508" dt="2025-02-06T17:52:48.259"/>
    <p1510:client id="{68EA5270-B92E-595E-5511-F5627B0ED032}" v="187" dt="2025-02-06T13:20:35.85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24"/>
    <p:restoredTop sz="94694"/>
  </p:normalViewPr>
  <p:slideViewPr>
    <p:cSldViewPr snapToGrid="0">
      <p:cViewPr varScale="1">
        <p:scale>
          <a:sx n="77" d="100"/>
          <a:sy n="77" d="100"/>
        </p:scale>
        <p:origin x="688" y="216"/>
      </p:cViewPr>
      <p:guideLst>
        <p:guide orient="horz" pos="344"/>
        <p:guide pos="612"/>
        <p:guide orient="horz" pos="5816"/>
        <p:guide orient="horz" pos="3468"/>
        <p:guide orient="horz" pos="35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99441-7F23-4691-BF66-7F77A9C6164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1C43AD8B-D6E4-4008-899C-937DE051A208}">
      <dgm:prSet phldrT="[Text]" phldr="1"/>
      <dgm:spPr>
        <a:solidFill>
          <a:schemeClr val="bg1"/>
        </a:solidFill>
      </dgm:spPr>
      <dgm:t>
        <a:bodyPr/>
        <a:lstStyle/>
        <a:p>
          <a:endParaRPr lang="en-US"/>
        </a:p>
      </dgm:t>
    </dgm:pt>
    <dgm:pt modelId="{3CB3E849-F454-4859-BE09-845630D2EE84}" type="parTrans" cxnId="{9ACC5CB2-9CBF-4A84-8308-A1CDA73AFC0C}">
      <dgm:prSet/>
      <dgm:spPr/>
      <dgm:t>
        <a:bodyPr/>
        <a:lstStyle/>
        <a:p>
          <a:endParaRPr lang="en-US"/>
        </a:p>
      </dgm:t>
    </dgm:pt>
    <dgm:pt modelId="{EB057602-A620-4B0C-A76A-C59749C0A421}" type="sibTrans" cxnId="{9ACC5CB2-9CBF-4A84-8308-A1CDA73AFC0C}">
      <dgm:prSet/>
      <dgm:spPr>
        <a:solidFill>
          <a:schemeClr val="bg1"/>
        </a:solidFill>
      </dgm:spPr>
      <dgm:t>
        <a:bodyPr/>
        <a:lstStyle/>
        <a:p>
          <a:endParaRPr lang="en-US"/>
        </a:p>
      </dgm:t>
    </dgm:pt>
    <dgm:pt modelId="{16E77113-4B10-4D58-B5AD-D4FBBE3AF9D0}" type="pres">
      <dgm:prSet presAssocID="{CC699441-7F23-4691-BF66-7F77A9C61644}" presName="Name0" presStyleCnt="0">
        <dgm:presLayoutVars>
          <dgm:chMax/>
          <dgm:chPref/>
          <dgm:dir/>
          <dgm:animLvl val="lvl"/>
        </dgm:presLayoutVars>
      </dgm:prSet>
      <dgm:spPr/>
    </dgm:pt>
    <dgm:pt modelId="{C2720136-7C5E-4A82-86DB-27F7AFACF5BE}" type="pres">
      <dgm:prSet presAssocID="{1C43AD8B-D6E4-4008-899C-937DE051A208}" presName="composite" presStyleCnt="0"/>
      <dgm:spPr/>
    </dgm:pt>
    <dgm:pt modelId="{7F469F5E-B7BC-44F2-94DC-9C631EAD89B6}" type="pres">
      <dgm:prSet presAssocID="{1C43AD8B-D6E4-4008-899C-937DE051A208}" presName="Parent1" presStyleLbl="node1" presStyleIdx="0" presStyleCnt="2">
        <dgm:presLayoutVars>
          <dgm:chMax val="1"/>
          <dgm:chPref val="1"/>
          <dgm:bulletEnabled val="1"/>
        </dgm:presLayoutVars>
      </dgm:prSet>
      <dgm:spPr/>
    </dgm:pt>
    <dgm:pt modelId="{7EA5DE6E-111A-4222-B770-811AE904B755}" type="pres">
      <dgm:prSet presAssocID="{1C43AD8B-D6E4-4008-899C-937DE051A208}" presName="Childtext1" presStyleLbl="revTx" presStyleIdx="0" presStyleCnt="1">
        <dgm:presLayoutVars>
          <dgm:chMax val="0"/>
          <dgm:chPref val="0"/>
          <dgm:bulletEnabled val="1"/>
        </dgm:presLayoutVars>
      </dgm:prSet>
      <dgm:spPr/>
    </dgm:pt>
    <dgm:pt modelId="{C2703713-A56A-4FAC-AB7E-417C1007F461}" type="pres">
      <dgm:prSet presAssocID="{1C43AD8B-D6E4-4008-899C-937DE051A208}" presName="BalanceSpacing" presStyleCnt="0"/>
      <dgm:spPr/>
    </dgm:pt>
    <dgm:pt modelId="{CE2D8DA8-BB90-414D-A8D1-5945A2E6A6B4}" type="pres">
      <dgm:prSet presAssocID="{1C43AD8B-D6E4-4008-899C-937DE051A208}" presName="BalanceSpacing1" presStyleCnt="0"/>
      <dgm:spPr/>
    </dgm:pt>
    <dgm:pt modelId="{FA00C3CF-7133-4823-AEAB-A8BB6D2CA2E2}" type="pres">
      <dgm:prSet presAssocID="{EB057602-A620-4B0C-A76A-C59749C0A421}" presName="Accent1Text" presStyleLbl="node1" presStyleIdx="1" presStyleCnt="2" custLinFactNeighborX="63544" custLinFactNeighborY="328"/>
      <dgm:spPr/>
    </dgm:pt>
  </dgm:ptLst>
  <dgm:cxnLst>
    <dgm:cxn modelId="{047E2643-BBEA-4180-AA94-033078F12401}" type="presOf" srcId="{EB057602-A620-4B0C-A76A-C59749C0A421}" destId="{FA00C3CF-7133-4823-AEAB-A8BB6D2CA2E2}" srcOrd="0" destOrd="0" presId="urn:microsoft.com/office/officeart/2008/layout/AlternatingHexagons"/>
    <dgm:cxn modelId="{B8B1567F-8DEB-4E1F-B102-247C5BBEBC12}" type="presOf" srcId="{1C43AD8B-D6E4-4008-899C-937DE051A208}" destId="{7F469F5E-B7BC-44F2-94DC-9C631EAD89B6}" srcOrd="0" destOrd="0" presId="urn:microsoft.com/office/officeart/2008/layout/AlternatingHexagons"/>
    <dgm:cxn modelId="{BC3DAC9F-2E95-445F-8A9B-28A0899B61E8}" type="presOf" srcId="{CC699441-7F23-4691-BF66-7F77A9C61644}" destId="{16E77113-4B10-4D58-B5AD-D4FBBE3AF9D0}" srcOrd="0" destOrd="0" presId="urn:microsoft.com/office/officeart/2008/layout/AlternatingHexagons"/>
    <dgm:cxn modelId="{9ACC5CB2-9CBF-4A84-8308-A1CDA73AFC0C}" srcId="{CC699441-7F23-4691-BF66-7F77A9C61644}" destId="{1C43AD8B-D6E4-4008-899C-937DE051A208}" srcOrd="0" destOrd="0" parTransId="{3CB3E849-F454-4859-BE09-845630D2EE84}" sibTransId="{EB057602-A620-4B0C-A76A-C59749C0A421}"/>
    <dgm:cxn modelId="{9B320C7D-B96E-451D-9A2F-0F3F47DE4D62}" type="presParOf" srcId="{16E77113-4B10-4D58-B5AD-D4FBBE3AF9D0}" destId="{C2720136-7C5E-4A82-86DB-27F7AFACF5BE}" srcOrd="0" destOrd="0" presId="urn:microsoft.com/office/officeart/2008/layout/AlternatingHexagons"/>
    <dgm:cxn modelId="{25A42469-0987-44B2-B846-5A7461CB5499}" type="presParOf" srcId="{C2720136-7C5E-4A82-86DB-27F7AFACF5BE}" destId="{7F469F5E-B7BC-44F2-94DC-9C631EAD89B6}" srcOrd="0" destOrd="0" presId="urn:microsoft.com/office/officeart/2008/layout/AlternatingHexagons"/>
    <dgm:cxn modelId="{A7D66D6C-B8A3-4F73-BBDE-7824AF33BC73}" type="presParOf" srcId="{C2720136-7C5E-4A82-86DB-27F7AFACF5BE}" destId="{7EA5DE6E-111A-4222-B770-811AE904B755}" srcOrd="1" destOrd="0" presId="urn:microsoft.com/office/officeart/2008/layout/AlternatingHexagons"/>
    <dgm:cxn modelId="{12360DA2-2B71-4791-9AAA-33BD2D49DA56}" type="presParOf" srcId="{C2720136-7C5E-4A82-86DB-27F7AFACF5BE}" destId="{C2703713-A56A-4FAC-AB7E-417C1007F461}" srcOrd="2" destOrd="0" presId="urn:microsoft.com/office/officeart/2008/layout/AlternatingHexagons"/>
    <dgm:cxn modelId="{B4AB88FF-5129-4EF6-8EE6-2D5B5DA17B83}" type="presParOf" srcId="{C2720136-7C5E-4A82-86DB-27F7AFACF5BE}" destId="{CE2D8DA8-BB90-414D-A8D1-5945A2E6A6B4}" srcOrd="3" destOrd="0" presId="urn:microsoft.com/office/officeart/2008/layout/AlternatingHexagons"/>
    <dgm:cxn modelId="{A4521890-00E2-473F-85EB-D3DCB226ABB4}" type="presParOf" srcId="{C2720136-7C5E-4A82-86DB-27F7AFACF5BE}" destId="{FA00C3CF-7133-4823-AEAB-A8BB6D2CA2E2}"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69F5E-B7BC-44F2-94DC-9C631EAD89B6}">
      <dsp:nvSpPr>
        <dsp:cNvPr id="0" name=""/>
        <dsp:cNvSpPr/>
      </dsp:nvSpPr>
      <dsp:spPr>
        <a:xfrm rot="5400000">
          <a:off x="7315838" y="1877812"/>
          <a:ext cx="4804833" cy="4180204"/>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rot="-5400000">
        <a:off x="8279567" y="2314251"/>
        <a:ext cx="2877374" cy="3307327"/>
      </dsp:txXfrm>
    </dsp:sp>
    <dsp:sp modelId="{7EA5DE6E-111A-4222-B770-811AE904B755}">
      <dsp:nvSpPr>
        <dsp:cNvPr id="0" name=""/>
        <dsp:cNvSpPr/>
      </dsp:nvSpPr>
      <dsp:spPr>
        <a:xfrm>
          <a:off x="11935205" y="2526465"/>
          <a:ext cx="5362193" cy="2882899"/>
        </a:xfrm>
        <a:prstGeom prst="rect">
          <a:avLst/>
        </a:prstGeom>
        <a:noFill/>
        <a:ln>
          <a:noFill/>
        </a:ln>
        <a:effectLst/>
      </dsp:spPr>
      <dsp:style>
        <a:lnRef idx="0">
          <a:scrgbClr r="0" g="0" b="0"/>
        </a:lnRef>
        <a:fillRef idx="0">
          <a:scrgbClr r="0" g="0" b="0"/>
        </a:fillRef>
        <a:effectRef idx="0">
          <a:scrgbClr r="0" g="0" b="0"/>
        </a:effectRef>
        <a:fontRef idx="minor"/>
      </dsp:style>
    </dsp:sp>
    <dsp:sp modelId="{FA00C3CF-7133-4823-AEAB-A8BB6D2CA2E2}">
      <dsp:nvSpPr>
        <dsp:cNvPr id="0" name=""/>
        <dsp:cNvSpPr/>
      </dsp:nvSpPr>
      <dsp:spPr>
        <a:xfrm rot="5400000">
          <a:off x="5457486" y="1893572"/>
          <a:ext cx="4804833" cy="4180204"/>
        </a:xfrm>
        <a:prstGeom prst="hexagon">
          <a:avLst>
            <a:gd name="adj" fmla="val 25000"/>
            <a:gd name="vf" fmla="val 11547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421215" y="2330011"/>
        <a:ext cx="2877374" cy="330732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331" cy="466476"/>
          </a:xfrm>
          <a:prstGeom prst="rect">
            <a:avLst/>
          </a:prstGeom>
        </p:spPr>
        <p:txBody>
          <a:bodyPr vert="horz" lIns="81702" tIns="40851" rIns="81702" bIns="40851" rtlCol="0"/>
          <a:lstStyle>
            <a:lvl1pPr algn="l">
              <a:defRPr sz="1100"/>
            </a:lvl1pPr>
          </a:lstStyle>
          <a:p>
            <a:endParaRPr lang="cs-CZ"/>
          </a:p>
        </p:txBody>
      </p:sp>
      <p:sp>
        <p:nvSpPr>
          <p:cNvPr id="3" name="Date Placeholder 2"/>
          <p:cNvSpPr>
            <a:spLocks noGrp="1"/>
          </p:cNvSpPr>
          <p:nvPr>
            <p:ph type="dt" idx="1"/>
          </p:nvPr>
        </p:nvSpPr>
        <p:spPr>
          <a:xfrm>
            <a:off x="3970597" y="0"/>
            <a:ext cx="3038331" cy="466476"/>
          </a:xfrm>
          <a:prstGeom prst="rect">
            <a:avLst/>
          </a:prstGeom>
        </p:spPr>
        <p:txBody>
          <a:bodyPr vert="horz" lIns="81702" tIns="40851" rIns="81702" bIns="40851" rtlCol="0"/>
          <a:lstStyle>
            <a:lvl1pPr algn="r">
              <a:defRPr sz="1100"/>
            </a:lvl1pPr>
          </a:lstStyle>
          <a:p>
            <a:fld id="{A2BF3456-A29E-41FE-BFB7-B24F24BEE47B}" type="datetimeFigureOut">
              <a:rPr lang="cs-CZ" smtClean="0"/>
              <a:t>06.02.2025</a:t>
            </a:fld>
            <a:endParaRPr lang="cs-CZ"/>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81702" tIns="40851" rIns="81702" bIns="40851" rtlCol="0" anchor="ctr"/>
          <a:lstStyle/>
          <a:p>
            <a:endParaRPr lang="cs-CZ"/>
          </a:p>
        </p:txBody>
      </p:sp>
      <p:sp>
        <p:nvSpPr>
          <p:cNvPr id="5" name="Notes Placeholder 4"/>
          <p:cNvSpPr>
            <a:spLocks noGrp="1"/>
          </p:cNvSpPr>
          <p:nvPr>
            <p:ph type="body" sz="quarter" idx="3"/>
          </p:nvPr>
        </p:nvSpPr>
        <p:spPr>
          <a:xfrm>
            <a:off x="701040" y="4474307"/>
            <a:ext cx="5608320" cy="3660043"/>
          </a:xfrm>
          <a:prstGeom prst="rect">
            <a:avLst/>
          </a:prstGeom>
        </p:spPr>
        <p:txBody>
          <a:bodyPr vert="horz" lIns="81702" tIns="40851" rIns="81702" bIns="4085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1" y="8829924"/>
            <a:ext cx="3038331" cy="466476"/>
          </a:xfrm>
          <a:prstGeom prst="rect">
            <a:avLst/>
          </a:prstGeom>
        </p:spPr>
        <p:txBody>
          <a:bodyPr vert="horz" lIns="81702" tIns="40851" rIns="81702" bIns="40851" rtlCol="0" anchor="b"/>
          <a:lstStyle>
            <a:lvl1pPr algn="l">
              <a:defRPr sz="1100"/>
            </a:lvl1pPr>
          </a:lstStyle>
          <a:p>
            <a:endParaRPr lang="cs-CZ"/>
          </a:p>
        </p:txBody>
      </p:sp>
      <p:sp>
        <p:nvSpPr>
          <p:cNvPr id="7" name="Slide Number Placeholder 6"/>
          <p:cNvSpPr>
            <a:spLocks noGrp="1"/>
          </p:cNvSpPr>
          <p:nvPr>
            <p:ph type="sldNum" sz="quarter" idx="5"/>
          </p:nvPr>
        </p:nvSpPr>
        <p:spPr>
          <a:xfrm>
            <a:off x="3970597" y="8829924"/>
            <a:ext cx="3038331" cy="466476"/>
          </a:xfrm>
          <a:prstGeom prst="rect">
            <a:avLst/>
          </a:prstGeom>
        </p:spPr>
        <p:txBody>
          <a:bodyPr vert="horz" lIns="81702" tIns="40851" rIns="81702" bIns="40851" rtlCol="0" anchor="b"/>
          <a:lstStyle>
            <a:lvl1pPr algn="r">
              <a:defRPr sz="1100"/>
            </a:lvl1pPr>
          </a:lstStyle>
          <a:p>
            <a:fld id="{DD95B543-0236-4AEE-9F15-C7CF1150485F}" type="slidenum">
              <a:rPr lang="cs-CZ" smtClean="0"/>
              <a:t>‹#›</a:t>
            </a:fld>
            <a:endParaRPr lang="cs-CZ"/>
          </a:p>
        </p:txBody>
      </p:sp>
    </p:spTree>
    <p:extLst>
      <p:ext uri="{BB962C8B-B14F-4D97-AF65-F5344CB8AC3E}">
        <p14:creationId xmlns:p14="http://schemas.microsoft.com/office/powerpoint/2010/main" val="5225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fld id="{DD95B543-0236-4AEE-9F15-C7CF1150485F}" type="slidenum">
              <a:rPr lang="cs-CZ" smtClean="0"/>
              <a:t>1</a:t>
            </a:fld>
            <a:endParaRPr lang="cs-CZ"/>
          </a:p>
        </p:txBody>
      </p:sp>
    </p:spTree>
    <p:extLst>
      <p:ext uri="{BB962C8B-B14F-4D97-AF65-F5344CB8AC3E}">
        <p14:creationId xmlns:p14="http://schemas.microsoft.com/office/powerpoint/2010/main" val="44073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95B543-0236-4AEE-9F15-C7CF1150485F}" type="slidenum">
              <a:rPr lang="cs-CZ" smtClean="0"/>
              <a:t>7</a:t>
            </a:fld>
            <a:endParaRPr lang="cs-CZ"/>
          </a:p>
        </p:txBody>
      </p:sp>
    </p:spTree>
    <p:extLst>
      <p:ext uri="{BB962C8B-B14F-4D97-AF65-F5344CB8AC3E}">
        <p14:creationId xmlns:p14="http://schemas.microsoft.com/office/powerpoint/2010/main" val="1261089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76289" y="1750055"/>
            <a:ext cx="14257735" cy="3722887"/>
          </a:xfrm>
        </p:spPr>
        <p:txBody>
          <a:bodyPr anchor="b"/>
          <a:lstStyle>
            <a:lvl1pPr algn="ctr">
              <a:defRPr sz="9355"/>
            </a:lvl1pPr>
          </a:lstStyle>
          <a:p>
            <a:r>
              <a:rPr lang="en-US"/>
              <a:t>Click to edit Master title style</a:t>
            </a:r>
          </a:p>
        </p:txBody>
      </p:sp>
      <p:sp>
        <p:nvSpPr>
          <p:cNvPr id="3" name="Subtitle 2"/>
          <p:cNvSpPr>
            <a:spLocks noGrp="1"/>
          </p:cNvSpPr>
          <p:nvPr>
            <p:ph type="subTitle" idx="1"/>
          </p:nvPr>
        </p:nvSpPr>
        <p:spPr>
          <a:xfrm>
            <a:off x="2376289" y="5616511"/>
            <a:ext cx="14257735" cy="2581762"/>
          </a:xfrm>
        </p:spPr>
        <p:txBody>
          <a:bodyPr/>
          <a:lstStyle>
            <a:lvl1pPr marL="0" indent="0" algn="ctr">
              <a:buNone/>
              <a:defRPr sz="3742"/>
            </a:lvl1pPr>
            <a:lvl2pPr marL="712866" indent="0" algn="ctr">
              <a:buNone/>
              <a:defRPr sz="3118"/>
            </a:lvl2pPr>
            <a:lvl3pPr marL="1425732" indent="0" algn="ctr">
              <a:buNone/>
              <a:defRPr sz="2807"/>
            </a:lvl3pPr>
            <a:lvl4pPr marL="2138599" indent="0" algn="ctr">
              <a:buNone/>
              <a:defRPr sz="2495"/>
            </a:lvl4pPr>
            <a:lvl5pPr marL="2851465" indent="0" algn="ctr">
              <a:buNone/>
              <a:defRPr sz="2495"/>
            </a:lvl5pPr>
            <a:lvl6pPr marL="3564331" indent="0" algn="ctr">
              <a:buNone/>
              <a:defRPr sz="2495"/>
            </a:lvl6pPr>
            <a:lvl7pPr marL="4277197" indent="0" algn="ctr">
              <a:buNone/>
              <a:defRPr sz="2495"/>
            </a:lvl7pPr>
            <a:lvl8pPr marL="4990064" indent="0" algn="ctr">
              <a:buNone/>
              <a:defRPr sz="2495"/>
            </a:lvl8pPr>
            <a:lvl9pPr marL="5702930" indent="0" algn="ctr">
              <a:buNone/>
              <a:defRPr sz="2495"/>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2/6/25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329698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2/6/25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308309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604255" y="569325"/>
            <a:ext cx="4099099" cy="906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06959" y="569325"/>
            <a:ext cx="12059667" cy="90621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2/6/25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52863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2/6/25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239549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7058" y="2665925"/>
            <a:ext cx="16396395" cy="4448157"/>
          </a:xfrm>
        </p:spPr>
        <p:txBody>
          <a:bodyPr anchor="b"/>
          <a:lstStyle>
            <a:lvl1pPr>
              <a:defRPr sz="9355"/>
            </a:lvl1pPr>
          </a:lstStyle>
          <a:p>
            <a:r>
              <a:rPr lang="en-US"/>
              <a:t>Click to edit Master title style</a:t>
            </a:r>
          </a:p>
        </p:txBody>
      </p:sp>
      <p:sp>
        <p:nvSpPr>
          <p:cNvPr id="3" name="Text Placeholder 2"/>
          <p:cNvSpPr>
            <a:spLocks noGrp="1"/>
          </p:cNvSpPr>
          <p:nvPr>
            <p:ph type="body" idx="1"/>
          </p:nvPr>
        </p:nvSpPr>
        <p:spPr>
          <a:xfrm>
            <a:off x="1297058" y="7156164"/>
            <a:ext cx="16396395" cy="2339180"/>
          </a:xfrm>
        </p:spPr>
        <p:txBody>
          <a:bodyPr/>
          <a:lstStyle>
            <a:lvl1pPr marL="0" indent="0">
              <a:buNone/>
              <a:defRPr sz="3742">
                <a:solidFill>
                  <a:schemeClr val="tx1">
                    <a:tint val="75000"/>
                  </a:schemeClr>
                </a:solidFill>
              </a:defRPr>
            </a:lvl1pPr>
            <a:lvl2pPr marL="712866" indent="0">
              <a:buNone/>
              <a:defRPr sz="3118">
                <a:solidFill>
                  <a:schemeClr val="tx1">
                    <a:tint val="75000"/>
                  </a:schemeClr>
                </a:solidFill>
              </a:defRPr>
            </a:lvl2pPr>
            <a:lvl3pPr marL="1425732" indent="0">
              <a:buNone/>
              <a:defRPr sz="2807">
                <a:solidFill>
                  <a:schemeClr val="tx1">
                    <a:tint val="75000"/>
                  </a:schemeClr>
                </a:solidFill>
              </a:defRPr>
            </a:lvl3pPr>
            <a:lvl4pPr marL="2138599" indent="0">
              <a:buNone/>
              <a:defRPr sz="2495">
                <a:solidFill>
                  <a:schemeClr val="tx1">
                    <a:tint val="75000"/>
                  </a:schemeClr>
                </a:solidFill>
              </a:defRPr>
            </a:lvl4pPr>
            <a:lvl5pPr marL="2851465" indent="0">
              <a:buNone/>
              <a:defRPr sz="2495">
                <a:solidFill>
                  <a:schemeClr val="tx1">
                    <a:tint val="75000"/>
                  </a:schemeClr>
                </a:solidFill>
              </a:defRPr>
            </a:lvl5pPr>
            <a:lvl6pPr marL="3564331" indent="0">
              <a:buNone/>
              <a:defRPr sz="2495">
                <a:solidFill>
                  <a:schemeClr val="tx1">
                    <a:tint val="75000"/>
                  </a:schemeClr>
                </a:solidFill>
              </a:defRPr>
            </a:lvl6pPr>
            <a:lvl7pPr marL="4277197" indent="0">
              <a:buNone/>
              <a:defRPr sz="2495">
                <a:solidFill>
                  <a:schemeClr val="tx1">
                    <a:tint val="75000"/>
                  </a:schemeClr>
                </a:solidFill>
              </a:defRPr>
            </a:lvl7pPr>
            <a:lvl8pPr marL="4990064" indent="0">
              <a:buNone/>
              <a:defRPr sz="2495">
                <a:solidFill>
                  <a:schemeClr val="tx1">
                    <a:tint val="75000"/>
                  </a:schemeClr>
                </a:solidFill>
              </a:defRPr>
            </a:lvl8pPr>
            <a:lvl9pPr marL="5702930" indent="0">
              <a:buNone/>
              <a:defRPr sz="249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2/6/25</a:t>
            </a:fld>
            <a:endParaRPr lang="en-US"/>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17231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06959" y="2846623"/>
            <a:ext cx="8079383" cy="6784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23971" y="2846623"/>
            <a:ext cx="8079383" cy="67848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2/6/25</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27957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09435" y="569326"/>
            <a:ext cx="16396395" cy="2066896"/>
          </a:xfrm>
        </p:spPr>
        <p:txBody>
          <a:bodyPr/>
          <a:lstStyle/>
          <a:p>
            <a:r>
              <a:rPr lang="en-US"/>
              <a:t>Click to edit Master title style</a:t>
            </a:r>
          </a:p>
        </p:txBody>
      </p:sp>
      <p:sp>
        <p:nvSpPr>
          <p:cNvPr id="3" name="Text Placeholder 2"/>
          <p:cNvSpPr>
            <a:spLocks noGrp="1"/>
          </p:cNvSpPr>
          <p:nvPr>
            <p:ph type="body" idx="1"/>
          </p:nvPr>
        </p:nvSpPr>
        <p:spPr>
          <a:xfrm>
            <a:off x="1309436" y="2621369"/>
            <a:ext cx="8042253" cy="1284692"/>
          </a:xfrm>
        </p:spPr>
        <p:txBody>
          <a:bodyPr anchor="b"/>
          <a:lstStyle>
            <a:lvl1pPr marL="0" indent="0">
              <a:buNone/>
              <a:defRPr sz="3742" b="1"/>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a:t>Edit Master text styles</a:t>
            </a:r>
          </a:p>
        </p:txBody>
      </p:sp>
      <p:sp>
        <p:nvSpPr>
          <p:cNvPr id="4" name="Content Placeholder 3"/>
          <p:cNvSpPr>
            <a:spLocks noGrp="1"/>
          </p:cNvSpPr>
          <p:nvPr>
            <p:ph sz="half" idx="2"/>
          </p:nvPr>
        </p:nvSpPr>
        <p:spPr>
          <a:xfrm>
            <a:off x="1309436" y="3906061"/>
            <a:ext cx="8042253" cy="5745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623971" y="2621369"/>
            <a:ext cx="8081859" cy="1284692"/>
          </a:xfrm>
        </p:spPr>
        <p:txBody>
          <a:bodyPr anchor="b"/>
          <a:lstStyle>
            <a:lvl1pPr marL="0" indent="0">
              <a:buNone/>
              <a:defRPr sz="3742" b="1"/>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a:t>Edit Master text styles</a:t>
            </a:r>
          </a:p>
        </p:txBody>
      </p:sp>
      <p:sp>
        <p:nvSpPr>
          <p:cNvPr id="6" name="Content Placeholder 5"/>
          <p:cNvSpPr>
            <a:spLocks noGrp="1"/>
          </p:cNvSpPr>
          <p:nvPr>
            <p:ph sz="quarter" idx="4"/>
          </p:nvPr>
        </p:nvSpPr>
        <p:spPr>
          <a:xfrm>
            <a:off x="9623971" y="3906061"/>
            <a:ext cx="8081859" cy="5745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2/6/25</a:t>
            </a:fld>
            <a:endParaRPr lang="en-US"/>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29077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2/6/25</a:t>
            </a:fld>
            <a:endParaRPr lang="en-US"/>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90662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2/6/25</a:t>
            </a:fld>
            <a:endParaRPr lang="en-US"/>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63200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436" y="712893"/>
            <a:ext cx="6131320" cy="2495127"/>
          </a:xfrm>
        </p:spPr>
        <p:txBody>
          <a:bodyPr anchor="b"/>
          <a:lstStyle>
            <a:lvl1pPr>
              <a:defRPr sz="4989"/>
            </a:lvl1pPr>
          </a:lstStyle>
          <a:p>
            <a:r>
              <a:rPr lang="en-US"/>
              <a:t>Click to edit Master title style</a:t>
            </a:r>
          </a:p>
        </p:txBody>
      </p:sp>
      <p:sp>
        <p:nvSpPr>
          <p:cNvPr id="3" name="Content Placeholder 2"/>
          <p:cNvSpPr>
            <a:spLocks noGrp="1"/>
          </p:cNvSpPr>
          <p:nvPr>
            <p:ph idx="1"/>
          </p:nvPr>
        </p:nvSpPr>
        <p:spPr>
          <a:xfrm>
            <a:off x="8081859" y="1539652"/>
            <a:ext cx="9623971" cy="7599245"/>
          </a:xfrm>
        </p:spPr>
        <p:txBody>
          <a:bodyPr/>
          <a:lstStyle>
            <a:lvl1pPr>
              <a:defRPr sz="4989"/>
            </a:lvl1pPr>
            <a:lvl2pPr>
              <a:defRPr sz="4366"/>
            </a:lvl2pPr>
            <a:lvl3pPr>
              <a:defRPr sz="3742"/>
            </a:lvl3pPr>
            <a:lvl4pPr>
              <a:defRPr sz="3118"/>
            </a:lvl4pPr>
            <a:lvl5pPr>
              <a:defRPr sz="3118"/>
            </a:lvl5pPr>
            <a:lvl6pPr>
              <a:defRPr sz="3118"/>
            </a:lvl6pPr>
            <a:lvl7pPr>
              <a:defRPr sz="3118"/>
            </a:lvl7pPr>
            <a:lvl8pPr>
              <a:defRPr sz="3118"/>
            </a:lvl8pPr>
            <a:lvl9pPr>
              <a:defRPr sz="311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09436" y="3208020"/>
            <a:ext cx="6131320" cy="5943254"/>
          </a:xfrm>
        </p:spPr>
        <p:txBody>
          <a:bodyPr/>
          <a:lstStyle>
            <a:lvl1pPr marL="0" indent="0">
              <a:buNone/>
              <a:defRPr sz="2495"/>
            </a:lvl1pPr>
            <a:lvl2pPr marL="712866" indent="0">
              <a:buNone/>
              <a:defRPr sz="2183"/>
            </a:lvl2pPr>
            <a:lvl3pPr marL="1425732" indent="0">
              <a:buNone/>
              <a:defRPr sz="1871"/>
            </a:lvl3pPr>
            <a:lvl4pPr marL="2138599" indent="0">
              <a:buNone/>
              <a:defRPr sz="1559"/>
            </a:lvl4pPr>
            <a:lvl5pPr marL="2851465" indent="0">
              <a:buNone/>
              <a:defRPr sz="1559"/>
            </a:lvl5pPr>
            <a:lvl6pPr marL="3564331" indent="0">
              <a:buNone/>
              <a:defRPr sz="1559"/>
            </a:lvl6pPr>
            <a:lvl7pPr marL="4277197" indent="0">
              <a:buNone/>
              <a:defRPr sz="1559"/>
            </a:lvl7pPr>
            <a:lvl8pPr marL="4990064" indent="0">
              <a:buNone/>
              <a:defRPr sz="1559"/>
            </a:lvl8pPr>
            <a:lvl9pPr marL="5702930" indent="0">
              <a:buNone/>
              <a:defRPr sz="1559"/>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2/6/25</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44004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436" y="712893"/>
            <a:ext cx="6131320" cy="2495127"/>
          </a:xfrm>
        </p:spPr>
        <p:txBody>
          <a:bodyPr anchor="b"/>
          <a:lstStyle>
            <a:lvl1pPr>
              <a:defRPr sz="4989"/>
            </a:lvl1pPr>
          </a:lstStyle>
          <a:p>
            <a:r>
              <a:rPr lang="en-US"/>
              <a:t>Click to edit Master title style</a:t>
            </a:r>
          </a:p>
        </p:txBody>
      </p:sp>
      <p:sp>
        <p:nvSpPr>
          <p:cNvPr id="3" name="Picture Placeholder 2"/>
          <p:cNvSpPr>
            <a:spLocks noGrp="1" noChangeAspect="1"/>
          </p:cNvSpPr>
          <p:nvPr>
            <p:ph type="pic" idx="1"/>
          </p:nvPr>
        </p:nvSpPr>
        <p:spPr>
          <a:xfrm>
            <a:off x="8081859" y="1539652"/>
            <a:ext cx="9623971" cy="7599245"/>
          </a:xfrm>
        </p:spPr>
        <p:txBody>
          <a:bodyPr anchor="t"/>
          <a:lstStyle>
            <a:lvl1pPr marL="0" indent="0">
              <a:buNone/>
              <a:defRPr sz="4989"/>
            </a:lvl1pPr>
            <a:lvl2pPr marL="712866" indent="0">
              <a:buNone/>
              <a:defRPr sz="4366"/>
            </a:lvl2pPr>
            <a:lvl3pPr marL="1425732" indent="0">
              <a:buNone/>
              <a:defRPr sz="3742"/>
            </a:lvl3pPr>
            <a:lvl4pPr marL="2138599" indent="0">
              <a:buNone/>
              <a:defRPr sz="3118"/>
            </a:lvl4pPr>
            <a:lvl5pPr marL="2851465" indent="0">
              <a:buNone/>
              <a:defRPr sz="3118"/>
            </a:lvl5pPr>
            <a:lvl6pPr marL="3564331" indent="0">
              <a:buNone/>
              <a:defRPr sz="3118"/>
            </a:lvl6pPr>
            <a:lvl7pPr marL="4277197" indent="0">
              <a:buNone/>
              <a:defRPr sz="3118"/>
            </a:lvl7pPr>
            <a:lvl8pPr marL="4990064" indent="0">
              <a:buNone/>
              <a:defRPr sz="3118"/>
            </a:lvl8pPr>
            <a:lvl9pPr marL="5702930" indent="0">
              <a:buNone/>
              <a:defRPr sz="3118"/>
            </a:lvl9pPr>
          </a:lstStyle>
          <a:p>
            <a:r>
              <a:rPr lang="en-US"/>
              <a:t>Click icon to add picture</a:t>
            </a:r>
          </a:p>
        </p:txBody>
      </p:sp>
      <p:sp>
        <p:nvSpPr>
          <p:cNvPr id="4" name="Text Placeholder 3"/>
          <p:cNvSpPr>
            <a:spLocks noGrp="1"/>
          </p:cNvSpPr>
          <p:nvPr>
            <p:ph type="body" sz="half" idx="2"/>
          </p:nvPr>
        </p:nvSpPr>
        <p:spPr>
          <a:xfrm>
            <a:off x="1309436" y="3208020"/>
            <a:ext cx="6131320" cy="5943254"/>
          </a:xfrm>
        </p:spPr>
        <p:txBody>
          <a:bodyPr/>
          <a:lstStyle>
            <a:lvl1pPr marL="0" indent="0">
              <a:buNone/>
              <a:defRPr sz="2495"/>
            </a:lvl1pPr>
            <a:lvl2pPr marL="712866" indent="0">
              <a:buNone/>
              <a:defRPr sz="2183"/>
            </a:lvl2pPr>
            <a:lvl3pPr marL="1425732" indent="0">
              <a:buNone/>
              <a:defRPr sz="1871"/>
            </a:lvl3pPr>
            <a:lvl4pPr marL="2138599" indent="0">
              <a:buNone/>
              <a:defRPr sz="1559"/>
            </a:lvl4pPr>
            <a:lvl5pPr marL="2851465" indent="0">
              <a:buNone/>
              <a:defRPr sz="1559"/>
            </a:lvl5pPr>
            <a:lvl6pPr marL="3564331" indent="0">
              <a:buNone/>
              <a:defRPr sz="1559"/>
            </a:lvl6pPr>
            <a:lvl7pPr marL="4277197" indent="0">
              <a:buNone/>
              <a:defRPr sz="1559"/>
            </a:lvl7pPr>
            <a:lvl8pPr marL="4990064" indent="0">
              <a:buNone/>
              <a:defRPr sz="1559"/>
            </a:lvl8pPr>
            <a:lvl9pPr marL="5702930" indent="0">
              <a:buNone/>
              <a:defRPr sz="1559"/>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2/6/25</a:t>
            </a:fld>
            <a:endParaRPr lang="en-US"/>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78924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6959" y="569326"/>
            <a:ext cx="16396395" cy="20668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06959" y="2846623"/>
            <a:ext cx="16396395" cy="678486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06959" y="9911198"/>
            <a:ext cx="4277320" cy="569325"/>
          </a:xfrm>
          <a:prstGeom prst="rect">
            <a:avLst/>
          </a:prstGeom>
        </p:spPr>
        <p:txBody>
          <a:bodyPr vert="horz" lIns="91440" tIns="45720" rIns="91440" bIns="45720" rtlCol="0" anchor="ctr"/>
          <a:lstStyle>
            <a:lvl1pPr algn="l">
              <a:defRPr sz="1871">
                <a:solidFill>
                  <a:schemeClr val="tx1">
                    <a:tint val="75000"/>
                  </a:schemeClr>
                </a:solidFill>
              </a:defRPr>
            </a:lvl1pPr>
          </a:lstStyle>
          <a:p>
            <a:fld id="{1D8BD707-D9CF-40AE-B4C6-C98DA3205C09}" type="datetimeFigureOut">
              <a:rPr lang="en-US" smtClean="0"/>
              <a:t>2/6/25</a:t>
            </a:fld>
            <a:endParaRPr lang="en-US"/>
          </a:p>
        </p:txBody>
      </p:sp>
      <p:sp>
        <p:nvSpPr>
          <p:cNvPr id="5" name="Footer Placeholder 4"/>
          <p:cNvSpPr>
            <a:spLocks noGrp="1"/>
          </p:cNvSpPr>
          <p:nvPr>
            <p:ph type="ftr" sz="quarter" idx="3"/>
          </p:nvPr>
        </p:nvSpPr>
        <p:spPr>
          <a:xfrm>
            <a:off x="6297166" y="9911198"/>
            <a:ext cx="6415981" cy="569325"/>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3426034" y="9911198"/>
            <a:ext cx="4277320" cy="569325"/>
          </a:xfrm>
          <a:prstGeom prst="rect">
            <a:avLst/>
          </a:prstGeom>
        </p:spPr>
        <p:txBody>
          <a:bodyPr vert="horz" lIns="91440" tIns="45720" rIns="91440" bIns="45720" rtlCol="0" anchor="ctr"/>
          <a:lstStyle>
            <a:lvl1pPr algn="r">
              <a:defRPr sz="1871">
                <a:solidFill>
                  <a:schemeClr val="tx1">
                    <a:tint val="75000"/>
                  </a:schemeClr>
                </a:solidFill>
              </a:defRPr>
            </a:lvl1pPr>
          </a:lstStyle>
          <a:p>
            <a:fld id="{B6F15528-21DE-4FAA-801E-634DDDAF4B2B}" type="slidenum">
              <a:rPr lang="cs-CZ" smtClean="0"/>
              <a:t>‹#›</a:t>
            </a:fld>
            <a:endParaRPr lang="cs-CZ"/>
          </a:p>
        </p:txBody>
      </p:sp>
    </p:spTree>
    <p:extLst>
      <p:ext uri="{BB962C8B-B14F-4D97-AF65-F5344CB8AC3E}">
        <p14:creationId xmlns:p14="http://schemas.microsoft.com/office/powerpoint/2010/main" val="27116026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p:bodyStyle>
    <p:otherStyle>
      <a:defPPr>
        <a:defRPr lang="en-US"/>
      </a:defPPr>
      <a:lvl1pPr marL="0" algn="l" defTabSz="1425732" rtl="0" eaLnBrk="1" latinLnBrk="0" hangingPunct="1">
        <a:defRPr sz="2807" kern="1200">
          <a:solidFill>
            <a:schemeClr val="tx1"/>
          </a:solidFill>
          <a:latin typeface="+mn-lt"/>
          <a:ea typeface="+mn-ea"/>
          <a:cs typeface="+mn-cs"/>
        </a:defRPr>
      </a:lvl1pPr>
      <a:lvl2pPr marL="712866" algn="l" defTabSz="1425732" rtl="0" eaLnBrk="1" latinLnBrk="0" hangingPunct="1">
        <a:defRPr sz="2807" kern="1200">
          <a:solidFill>
            <a:schemeClr val="tx1"/>
          </a:solidFill>
          <a:latin typeface="+mn-lt"/>
          <a:ea typeface="+mn-ea"/>
          <a:cs typeface="+mn-cs"/>
        </a:defRPr>
      </a:lvl2pPr>
      <a:lvl3pPr marL="1425732" algn="l" defTabSz="1425732" rtl="0" eaLnBrk="1" latinLnBrk="0" hangingPunct="1">
        <a:defRPr sz="2807" kern="1200">
          <a:solidFill>
            <a:schemeClr val="tx1"/>
          </a:solidFill>
          <a:latin typeface="+mn-lt"/>
          <a:ea typeface="+mn-ea"/>
          <a:cs typeface="+mn-cs"/>
        </a:defRPr>
      </a:lvl3pPr>
      <a:lvl4pPr marL="2138599" algn="l" defTabSz="1425732" rtl="0" eaLnBrk="1" latinLnBrk="0" hangingPunct="1">
        <a:defRPr sz="2807" kern="1200">
          <a:solidFill>
            <a:schemeClr val="tx1"/>
          </a:solidFill>
          <a:latin typeface="+mn-lt"/>
          <a:ea typeface="+mn-ea"/>
          <a:cs typeface="+mn-cs"/>
        </a:defRPr>
      </a:lvl4pPr>
      <a:lvl5pPr marL="2851465" algn="l" defTabSz="1425732" rtl="0" eaLnBrk="1" latinLnBrk="0" hangingPunct="1">
        <a:defRPr sz="2807" kern="1200">
          <a:solidFill>
            <a:schemeClr val="tx1"/>
          </a:solidFill>
          <a:latin typeface="+mn-lt"/>
          <a:ea typeface="+mn-ea"/>
          <a:cs typeface="+mn-cs"/>
        </a:defRPr>
      </a:lvl5pPr>
      <a:lvl6pPr marL="3564331" algn="l" defTabSz="1425732" rtl="0" eaLnBrk="1" latinLnBrk="0" hangingPunct="1">
        <a:defRPr sz="2807" kern="1200">
          <a:solidFill>
            <a:schemeClr val="tx1"/>
          </a:solidFill>
          <a:latin typeface="+mn-lt"/>
          <a:ea typeface="+mn-ea"/>
          <a:cs typeface="+mn-cs"/>
        </a:defRPr>
      </a:lvl6pPr>
      <a:lvl7pPr marL="4277197" algn="l" defTabSz="1425732" rtl="0" eaLnBrk="1" latinLnBrk="0" hangingPunct="1">
        <a:defRPr sz="2807" kern="1200">
          <a:solidFill>
            <a:schemeClr val="tx1"/>
          </a:solidFill>
          <a:latin typeface="+mn-lt"/>
          <a:ea typeface="+mn-ea"/>
          <a:cs typeface="+mn-cs"/>
        </a:defRPr>
      </a:lvl7pPr>
      <a:lvl8pPr marL="4990064" algn="l" defTabSz="1425732" rtl="0" eaLnBrk="1" latinLnBrk="0" hangingPunct="1">
        <a:defRPr sz="2807" kern="1200">
          <a:solidFill>
            <a:schemeClr val="tx1"/>
          </a:solidFill>
          <a:latin typeface="+mn-lt"/>
          <a:ea typeface="+mn-ea"/>
          <a:cs typeface="+mn-cs"/>
        </a:defRPr>
      </a:lvl8pPr>
      <a:lvl9pPr marL="5702930" algn="l" defTabSz="1425732" rtl="0" eaLnBrk="1" latinLnBrk="0" hangingPunct="1">
        <a:defRPr sz="2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jpeg"/><Relationship Id="rId4" Type="http://schemas.openxmlformats.org/officeDocument/2006/relationships/diagramLayout" Target="../diagrams/layout1.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hyperlink" Target="https://school.myschools.nyc/en/" TargetMode="External"/><Relationship Id="rId2" Type="http://schemas.openxmlformats.org/officeDocument/2006/relationships/hyperlink" Target="https://www.schools.nyc.gov/enrollment/summer/summer-risi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nyc.gov/site/immigrants/legal-resources/know-your-rights-federal-immigration-enforcement-ice.page" TargetMode="External"/><Relationship Id="rId2" Type="http://schemas.openxmlformats.org/officeDocument/2006/relationships/hyperlink" Target="https://infohub.nyced.org/nyc-doe-topics/students-and-families/supporting-immigrant-families/guidance-for-principals" TargetMode="External"/><Relationship Id="rId1" Type="http://schemas.openxmlformats.org/officeDocument/2006/relationships/slideLayout" Target="../slideLayouts/slideLayout7.xml"/><Relationship Id="rId5" Type="http://schemas.openxmlformats.org/officeDocument/2006/relationships/hyperlink" Target="https://infohub.nyced.org/docs/default-source/default-document-library/29742-immigration-families-002.pdf" TargetMode="External"/><Relationship Id="rId4" Type="http://schemas.openxmlformats.org/officeDocument/2006/relationships/hyperlink" Target="https://www.nysed.gov/sites/default/files/oag-go-sed-immigration-students.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0F95502-65C6-482A-9B40-DDCB8DAA9D75}"/>
              </a:ext>
            </a:extLst>
          </p:cNvPr>
          <p:cNvGrpSpPr/>
          <p:nvPr/>
        </p:nvGrpSpPr>
        <p:grpSpPr>
          <a:xfrm>
            <a:off x="99673" y="44965"/>
            <a:ext cx="18800273" cy="1112119"/>
            <a:chOff x="-324644" y="2222500"/>
            <a:chExt cx="22287992" cy="1302327"/>
          </a:xfrm>
        </p:grpSpPr>
        <p:sp>
          <p:nvSpPr>
            <p:cNvPr id="2" name="object 2"/>
            <p:cNvSpPr/>
            <p:nvPr/>
          </p:nvSpPr>
          <p:spPr>
            <a:xfrm>
              <a:off x="-324644"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009EF3"/>
            </a:solidFill>
          </p:spPr>
          <p:txBody>
            <a:bodyPr wrap="square" lIns="0" tIns="0" rIns="0" bIns="0" rtlCol="0"/>
            <a:lstStyle/>
            <a:p>
              <a:endParaRPr/>
            </a:p>
          </p:txBody>
        </p:sp>
        <p:sp>
          <p:nvSpPr>
            <p:cNvPr id="3" name="object 3"/>
            <p:cNvSpPr/>
            <p:nvPr/>
          </p:nvSpPr>
          <p:spPr>
            <a:xfrm>
              <a:off x="16363155" y="2222500"/>
              <a:ext cx="5600193" cy="1302327"/>
            </a:xfrm>
            <a:custGeom>
              <a:avLst/>
              <a:gdLst/>
              <a:ahLst/>
              <a:cxnLst/>
              <a:rect l="l" t="t" r="r" b="b"/>
              <a:pathLst>
                <a:path w="1883409" h="440055">
                  <a:moveTo>
                    <a:pt x="0" y="0"/>
                  </a:moveTo>
                  <a:lnTo>
                    <a:pt x="0" y="439737"/>
                  </a:lnTo>
                  <a:lnTo>
                    <a:pt x="1883155" y="439737"/>
                  </a:lnTo>
                  <a:lnTo>
                    <a:pt x="1883155" y="0"/>
                  </a:lnTo>
                  <a:lnTo>
                    <a:pt x="0" y="0"/>
                  </a:lnTo>
                  <a:close/>
                </a:path>
              </a:pathLst>
            </a:custGeom>
            <a:solidFill>
              <a:srgbClr val="FF8200"/>
            </a:solidFill>
          </p:spPr>
          <p:txBody>
            <a:bodyPr wrap="square" lIns="0" tIns="0" rIns="0" bIns="0" rtlCol="0"/>
            <a:lstStyle/>
            <a:p>
              <a:endParaRPr/>
            </a:p>
          </p:txBody>
        </p:sp>
        <p:sp>
          <p:nvSpPr>
            <p:cNvPr id="22" name="object 2">
              <a:extLst>
                <a:ext uri="{FF2B5EF4-FFF2-40B4-BE49-F238E27FC236}">
                  <a16:creationId xmlns:a16="http://schemas.microsoft.com/office/drawing/2014/main" id="{3708B453-DDCE-42C1-9AB9-A8D5DDCA46AD}"/>
                </a:ext>
              </a:extLst>
            </p:cNvPr>
            <p:cNvSpPr/>
            <p:nvPr/>
          </p:nvSpPr>
          <p:spPr>
            <a:xfrm>
              <a:off x="52379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BF00"/>
            </a:solidFill>
          </p:spPr>
          <p:txBody>
            <a:bodyPr wrap="square" lIns="0" tIns="0" rIns="0" bIns="0" rtlCol="0"/>
            <a:lstStyle/>
            <a:p>
              <a:endParaRPr/>
            </a:p>
          </p:txBody>
        </p:sp>
        <p:sp>
          <p:nvSpPr>
            <p:cNvPr id="23" name="object 2">
              <a:extLst>
                <a:ext uri="{FF2B5EF4-FFF2-40B4-BE49-F238E27FC236}">
                  <a16:creationId xmlns:a16="http://schemas.microsoft.com/office/drawing/2014/main" id="{7D360C87-DA57-4F00-96B5-35199AD11657}"/>
                </a:ext>
              </a:extLst>
            </p:cNvPr>
            <p:cNvSpPr/>
            <p:nvPr/>
          </p:nvSpPr>
          <p:spPr>
            <a:xfrm>
              <a:off x="108005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A100"/>
            </a:solidFill>
          </p:spPr>
          <p:txBody>
            <a:bodyPr wrap="square" lIns="0" tIns="0" rIns="0" bIns="0" rtlCol="0"/>
            <a:lstStyle/>
            <a:p>
              <a:endParaRPr/>
            </a:p>
          </p:txBody>
        </p:sp>
      </p:grpSp>
      <p:sp>
        <p:nvSpPr>
          <p:cNvPr id="11" name="TextBox 10"/>
          <p:cNvSpPr txBox="1"/>
          <p:nvPr/>
        </p:nvSpPr>
        <p:spPr>
          <a:xfrm>
            <a:off x="632082" y="275797"/>
            <a:ext cx="3993908"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Literacy Proficiency </a:t>
            </a:r>
          </a:p>
        </p:txBody>
      </p:sp>
      <p:sp>
        <p:nvSpPr>
          <p:cNvPr id="12" name="TextBox 11"/>
          <p:cNvSpPr txBox="1"/>
          <p:nvPr/>
        </p:nvSpPr>
        <p:spPr>
          <a:xfrm>
            <a:off x="4884848" y="275796"/>
            <a:ext cx="4572000" cy="58477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Math Proficiency </a:t>
            </a:r>
          </a:p>
        </p:txBody>
      </p:sp>
      <p:sp>
        <p:nvSpPr>
          <p:cNvPr id="13" name="TextBox 12"/>
          <p:cNvSpPr txBox="1"/>
          <p:nvPr/>
        </p:nvSpPr>
        <p:spPr>
          <a:xfrm>
            <a:off x="9655824" y="202977"/>
            <a:ext cx="4419600" cy="954107"/>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Chronic Absenteeism &amp; Retention </a:t>
            </a:r>
          </a:p>
        </p:txBody>
      </p:sp>
      <p:sp>
        <p:nvSpPr>
          <p:cNvPr id="14" name="TextBox 13"/>
          <p:cNvSpPr txBox="1"/>
          <p:nvPr/>
        </p:nvSpPr>
        <p:spPr>
          <a:xfrm>
            <a:off x="14658474" y="337351"/>
            <a:ext cx="4077382"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Parent Engagement </a:t>
            </a:r>
          </a:p>
        </p:txBody>
      </p:sp>
      <p:sp>
        <p:nvSpPr>
          <p:cNvPr id="15" name="Horizontal Scroll 14"/>
          <p:cNvSpPr/>
          <p:nvPr/>
        </p:nvSpPr>
        <p:spPr>
          <a:xfrm>
            <a:off x="99673" y="9385300"/>
            <a:ext cx="18778083" cy="990600"/>
          </a:xfrm>
          <a:prstGeom prst="horizontalScroll">
            <a:avLst/>
          </a:prstGeom>
          <a:solidFill>
            <a:srgbClr val="009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“With effort and support all schools can meet the needs of their students and help them achieve outstanding educational outcomes”</a:t>
            </a:r>
            <a:endParaRPr lang="en-US" sz="2400">
              <a:solidFill>
                <a:schemeClr val="tx1"/>
              </a:solidFill>
              <a:latin typeface="Times New Roman" panose="02020603050405020304" pitchFamily="18" charset="0"/>
              <a:cs typeface="Times New Roman" panose="02020603050405020304" pitchFamily="18" charset="0"/>
            </a:endParaRPr>
          </a:p>
        </p:txBody>
      </p:sp>
      <p:graphicFrame>
        <p:nvGraphicFramePr>
          <p:cNvPr id="16" name="Diagram 15"/>
          <p:cNvGraphicFramePr/>
          <p:nvPr>
            <p:extLst>
              <p:ext uri="{D42A27DB-BD31-4B8C-83A1-F6EECF244321}">
                <p14:modId xmlns:p14="http://schemas.microsoft.com/office/powerpoint/2010/main" val="1082012899"/>
              </p:ext>
            </p:extLst>
          </p:nvPr>
        </p:nvGraphicFramePr>
        <p:xfrm>
          <a:off x="1046956" y="1449470"/>
          <a:ext cx="17297399" cy="7935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7013" y="2812303"/>
            <a:ext cx="5736286" cy="5404435"/>
          </a:xfrm>
          <a:prstGeom prst="rect">
            <a:avLst/>
          </a:prstGeom>
        </p:spPr>
      </p:pic>
      <p:sp>
        <p:nvSpPr>
          <p:cNvPr id="38" name="Horizontal Scroll 37"/>
          <p:cNvSpPr/>
          <p:nvPr/>
        </p:nvSpPr>
        <p:spPr>
          <a:xfrm>
            <a:off x="13926488" y="6880419"/>
            <a:ext cx="4979342" cy="2609154"/>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rial Black" panose="020B0A04020102020204" pitchFamily="34" charset="0"/>
            </a:endParaRPr>
          </a:p>
        </p:txBody>
      </p:sp>
      <p:sp>
        <p:nvSpPr>
          <p:cNvPr id="39" name="Horizontal Scroll 38"/>
          <p:cNvSpPr/>
          <p:nvPr/>
        </p:nvSpPr>
        <p:spPr>
          <a:xfrm>
            <a:off x="99673" y="6715124"/>
            <a:ext cx="4710587" cy="2774449"/>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Black" panose="020B0A04020102020204" pitchFamily="34" charset="0"/>
              </a:rPr>
              <a:t>Community </a:t>
            </a:r>
          </a:p>
          <a:p>
            <a:pPr algn="ctr"/>
            <a:r>
              <a:rPr lang="en-US" sz="2800">
                <a:solidFill>
                  <a:schemeClr val="tx1"/>
                </a:solidFill>
                <a:latin typeface="Arial Black" panose="020B0A04020102020204" pitchFamily="34" charset="0"/>
              </a:rPr>
              <a:t>Superintendent </a:t>
            </a:r>
          </a:p>
          <a:p>
            <a:pPr algn="ctr"/>
            <a:r>
              <a:rPr lang="en-US" sz="2800">
                <a:solidFill>
                  <a:schemeClr val="tx1"/>
                </a:solidFill>
                <a:latin typeface="Arial Black" panose="020B0A04020102020204" pitchFamily="34" charset="0"/>
              </a:rPr>
              <a:t>Dr. Eric L. Blake </a:t>
            </a:r>
            <a:endParaRPr lang="en-US" sz="2400">
              <a:solidFill>
                <a:schemeClr val="tx1"/>
              </a:solidFill>
              <a:latin typeface="Arial Black" panose="020B0A04020102020204" pitchFamily="34" charset="0"/>
            </a:endParaRPr>
          </a:p>
        </p:txBody>
      </p:sp>
      <p:sp>
        <p:nvSpPr>
          <p:cNvPr id="9" name="TextBox 8">
            <a:extLst>
              <a:ext uri="{FF2B5EF4-FFF2-40B4-BE49-F238E27FC236}">
                <a16:creationId xmlns:a16="http://schemas.microsoft.com/office/drawing/2014/main" id="{975F5516-1E7D-4C7B-94D8-3ECF9B305492}"/>
              </a:ext>
            </a:extLst>
          </p:cNvPr>
          <p:cNvSpPr txBox="1"/>
          <p:nvPr/>
        </p:nvSpPr>
        <p:spPr>
          <a:xfrm>
            <a:off x="15077445" y="7831053"/>
            <a:ext cx="3409411" cy="707886"/>
          </a:xfrm>
          <a:prstGeom prst="rect">
            <a:avLst/>
          </a:prstGeom>
          <a:noFill/>
        </p:spPr>
        <p:txBody>
          <a:bodyPr wrap="square" rtlCol="0">
            <a:spAutoFit/>
          </a:bodyPr>
          <a:lstStyle/>
          <a:p>
            <a:pPr algn="ctr"/>
            <a:r>
              <a:rPr lang="en-US" sz="2000" b="1">
                <a:latin typeface="Arial Black" panose="020B0A04020102020204" pitchFamily="34" charset="0"/>
              </a:rPr>
              <a:t>Deputy Superintendent </a:t>
            </a:r>
          </a:p>
          <a:p>
            <a:pPr algn="ctr"/>
            <a:r>
              <a:rPr lang="en-US" sz="2000" b="1">
                <a:latin typeface="Arial Black" panose="020B0A04020102020204" pitchFamily="34" charset="0"/>
              </a:rPr>
              <a:t>Dr. </a:t>
            </a:r>
            <a:r>
              <a:rPr lang="en-US" sz="2000" b="1" err="1">
                <a:latin typeface="Arial Black" panose="020B0A04020102020204" pitchFamily="34" charset="0"/>
              </a:rPr>
              <a:t>Shonelle</a:t>
            </a:r>
            <a:r>
              <a:rPr lang="en-US" sz="2000" b="1">
                <a:latin typeface="Arial Black" panose="020B0A04020102020204" pitchFamily="34" charset="0"/>
              </a:rPr>
              <a:t> Hall </a:t>
            </a:r>
            <a:endParaRPr lang="en-US" sz="2400" b="1">
              <a:latin typeface="Arial Black" panose="020B0A04020102020204" pitchFamily="34" charset="0"/>
            </a:endParaRPr>
          </a:p>
        </p:txBody>
      </p:sp>
      <p:sp>
        <p:nvSpPr>
          <p:cNvPr id="4" name="TextBox 3">
            <a:extLst>
              <a:ext uri="{FF2B5EF4-FFF2-40B4-BE49-F238E27FC236}">
                <a16:creationId xmlns:a16="http://schemas.microsoft.com/office/drawing/2014/main" id="{6CD0D6B4-F7B1-A75D-513A-C70CF3D3B6D4}"/>
              </a:ext>
            </a:extLst>
          </p:cNvPr>
          <p:cNvSpPr txBox="1"/>
          <p:nvPr/>
        </p:nvSpPr>
        <p:spPr>
          <a:xfrm>
            <a:off x="6761813" y="8390021"/>
            <a:ext cx="5736286" cy="646331"/>
          </a:xfrm>
          <a:prstGeom prst="rect">
            <a:avLst/>
          </a:prstGeom>
          <a:noFill/>
        </p:spPr>
        <p:txBody>
          <a:bodyPr wrap="square" lIns="91440" tIns="45720" rIns="91440" bIns="45720" rtlCol="0" anchor="t">
            <a:spAutoFit/>
          </a:bodyPr>
          <a:lstStyle/>
          <a:p>
            <a:pPr algn="ctr"/>
            <a:r>
              <a:rPr lang="en-US" sz="3600" b="1">
                <a:solidFill>
                  <a:srgbClr val="00B0F0"/>
                </a:solidFill>
              </a:rPr>
              <a:t>February 6, 2025</a:t>
            </a:r>
          </a:p>
        </p:txBody>
      </p:sp>
      <p:pic>
        <p:nvPicPr>
          <p:cNvPr id="5" name="Picture 4">
            <a:extLst>
              <a:ext uri="{FF2B5EF4-FFF2-40B4-BE49-F238E27FC236}">
                <a16:creationId xmlns:a16="http://schemas.microsoft.com/office/drawing/2014/main" id="{1085D909-F51D-F4CE-0255-0E31DCDB1C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8939" y="2736309"/>
            <a:ext cx="5736286" cy="5404435"/>
          </a:xfrm>
          <a:prstGeom prst="rect">
            <a:avLst/>
          </a:prstGeom>
        </p:spPr>
      </p:pic>
      <p:pic>
        <p:nvPicPr>
          <p:cNvPr id="7" name="Picture 6" descr="A group of people on a stage&#10;&#10;AI-generated content may be incorrect.">
            <a:extLst>
              <a:ext uri="{FF2B5EF4-FFF2-40B4-BE49-F238E27FC236}">
                <a16:creationId xmlns:a16="http://schemas.microsoft.com/office/drawing/2014/main" id="{CBFDCA11-2094-8EA8-DAB6-7976491EFA94}"/>
              </a:ext>
            </a:extLst>
          </p:cNvPr>
          <p:cNvPicPr>
            <a:picLocks noChangeAspect="1"/>
          </p:cNvPicPr>
          <p:nvPr/>
        </p:nvPicPr>
        <p:blipFill>
          <a:blip r:embed="rId9"/>
          <a:stretch>
            <a:fillRect/>
          </a:stretch>
        </p:blipFill>
        <p:spPr>
          <a:xfrm>
            <a:off x="99673" y="1704989"/>
            <a:ext cx="6478923" cy="4869316"/>
          </a:xfrm>
          <a:prstGeom prst="rect">
            <a:avLst/>
          </a:prstGeom>
        </p:spPr>
      </p:pic>
      <p:pic>
        <p:nvPicPr>
          <p:cNvPr id="8" name="Picture 7" descr="A group of kids sitting on the floor in a classroom&#10;&#10;AI-generated content may be incorrect.">
            <a:extLst>
              <a:ext uri="{FF2B5EF4-FFF2-40B4-BE49-F238E27FC236}">
                <a16:creationId xmlns:a16="http://schemas.microsoft.com/office/drawing/2014/main" id="{F01960F9-EF5B-287A-CCB7-9BDECDC1C4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98099" y="1409203"/>
            <a:ext cx="6379657" cy="55453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178AB1-8CB4-45A3-9062-8FA23E8CC3F2}"/>
              </a:ext>
            </a:extLst>
          </p:cNvPr>
          <p:cNvGrpSpPr/>
          <p:nvPr/>
        </p:nvGrpSpPr>
        <p:grpSpPr>
          <a:xfrm>
            <a:off x="0" y="86811"/>
            <a:ext cx="18088495" cy="1225244"/>
            <a:chOff x="-1" y="546100"/>
            <a:chExt cx="7755187" cy="828000"/>
          </a:xfrm>
          <a:solidFill>
            <a:srgbClr val="FFFF00"/>
          </a:solidFill>
        </p:grpSpPr>
        <p:grpSp>
          <p:nvGrpSpPr>
            <p:cNvPr id="15" name="Group 14">
              <a:extLst>
                <a:ext uri="{FF2B5EF4-FFF2-40B4-BE49-F238E27FC236}">
                  <a16:creationId xmlns:a16="http://schemas.microsoft.com/office/drawing/2014/main" id="{690180E4-2DA3-4A53-9D76-F0FD54A89C99}"/>
                </a:ext>
              </a:extLst>
            </p:cNvPr>
            <p:cNvGrpSpPr/>
            <p:nvPr/>
          </p:nvGrpSpPr>
          <p:grpSpPr>
            <a:xfrm>
              <a:off x="-1" y="546100"/>
              <a:ext cx="3942557" cy="828000"/>
              <a:chOff x="-1" y="546100"/>
              <a:chExt cx="3942557" cy="828000"/>
            </a:xfrm>
            <a:grpFill/>
          </p:grpSpPr>
          <p:sp>
            <p:nvSpPr>
              <p:cNvPr id="18" name="object 25">
                <a:extLst>
                  <a:ext uri="{FF2B5EF4-FFF2-40B4-BE49-F238E27FC236}">
                    <a16:creationId xmlns:a16="http://schemas.microsoft.com/office/drawing/2014/main" id="{7CA90AAE-D612-48FE-910B-C266F9F166E3}"/>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lstStyle/>
              <a:p>
                <a:endParaRPr>
                  <a:highlight>
                    <a:srgbClr val="FFBF00"/>
                  </a:highlight>
                  <a:latin typeface="Times New Roman"/>
                  <a:cs typeface="Times New Roman"/>
                </a:endParaRPr>
              </a:p>
            </p:txBody>
          </p:sp>
          <p:sp>
            <p:nvSpPr>
              <p:cNvPr id="19" name="object 25">
                <a:extLst>
                  <a:ext uri="{FF2B5EF4-FFF2-40B4-BE49-F238E27FC236}">
                    <a16:creationId xmlns:a16="http://schemas.microsoft.com/office/drawing/2014/main" id="{8B598FF6-A900-4144-B21C-815E1AE9780F}"/>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grpSp>
        <p:grpSp>
          <p:nvGrpSpPr>
            <p:cNvPr id="20" name="Group 19">
              <a:extLst>
                <a:ext uri="{FF2B5EF4-FFF2-40B4-BE49-F238E27FC236}">
                  <a16:creationId xmlns:a16="http://schemas.microsoft.com/office/drawing/2014/main" id="{63BF25CA-CBCA-4729-956F-F8FCA95A8359}"/>
                </a:ext>
              </a:extLst>
            </p:cNvPr>
            <p:cNvGrpSpPr/>
            <p:nvPr/>
          </p:nvGrpSpPr>
          <p:grpSpPr>
            <a:xfrm>
              <a:off x="408772" y="546100"/>
              <a:ext cx="7346414" cy="828000"/>
              <a:chOff x="-277028" y="546100"/>
              <a:chExt cx="7346414" cy="828000"/>
            </a:xfrm>
            <a:grpFill/>
          </p:grpSpPr>
          <p:sp>
            <p:nvSpPr>
              <p:cNvPr id="21" name="object 25">
                <a:extLst>
                  <a:ext uri="{FF2B5EF4-FFF2-40B4-BE49-F238E27FC236}">
                    <a16:creationId xmlns:a16="http://schemas.microsoft.com/office/drawing/2014/main" id="{748C4CD0-A3F7-4A02-9D64-72135F4B81DD}"/>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Times New Roman"/>
                  <a:cs typeface="Times New Roman"/>
                </a:endParaRPr>
              </a:p>
            </p:txBody>
          </p:sp>
          <p:sp>
            <p:nvSpPr>
              <p:cNvPr id="22" name="object 25">
                <a:extLst>
                  <a:ext uri="{FF2B5EF4-FFF2-40B4-BE49-F238E27FC236}">
                    <a16:creationId xmlns:a16="http://schemas.microsoft.com/office/drawing/2014/main" id="{541A5C72-B819-45F8-8C42-690DF253DD65}"/>
                  </a:ext>
                </a:extLst>
              </p:cNvPr>
              <p:cNvSpPr/>
              <p:nvPr/>
            </p:nvSpPr>
            <p:spPr>
              <a:xfrm>
                <a:off x="-277028" y="546100"/>
                <a:ext cx="7346414"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endParaRPr lang="en-US">
                  <a:highlight>
                    <a:srgbClr val="FFBF00"/>
                  </a:highlight>
                </a:endParaRPr>
              </a:p>
            </p:txBody>
          </p:sp>
        </p:grpSp>
      </p:grpSp>
      <p:sp>
        <p:nvSpPr>
          <p:cNvPr id="3" name="TextBox 2">
            <a:extLst>
              <a:ext uri="{FF2B5EF4-FFF2-40B4-BE49-F238E27FC236}">
                <a16:creationId xmlns:a16="http://schemas.microsoft.com/office/drawing/2014/main" id="{C55DAC22-79D6-62F3-E31F-0B33C0A7DE95}"/>
              </a:ext>
            </a:extLst>
          </p:cNvPr>
          <p:cNvSpPr txBox="1"/>
          <p:nvPr/>
        </p:nvSpPr>
        <p:spPr>
          <a:xfrm>
            <a:off x="128745" y="319567"/>
            <a:ext cx="185582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dirty="0">
                <a:solidFill>
                  <a:schemeClr val="bg1"/>
                </a:solidFill>
                <a:ea typeface="Calibri"/>
                <a:cs typeface="Calibri"/>
              </a:rPr>
              <a:t> </a:t>
            </a:r>
            <a:r>
              <a:rPr lang="en-US" sz="4800" dirty="0">
                <a:solidFill>
                  <a:schemeClr val="bg1"/>
                </a:solidFill>
                <a:ea typeface="Calibri"/>
                <a:cs typeface="Calibri"/>
              </a:rPr>
              <a:t>​</a:t>
            </a:r>
            <a:r>
              <a:rPr lang="en-US" sz="4800" b="1" dirty="0">
                <a:ea typeface="Calibri"/>
                <a:cs typeface="Calibri"/>
              </a:rPr>
              <a:t>NYC COUNCIL SPEAKER ADAMS’ ANNUAL PRINCIPALS GATHERING </a:t>
            </a:r>
            <a:endParaRPr lang="en-US" sz="3200" b="1" dirty="0">
              <a:ea typeface="Calibri"/>
              <a:cs typeface="Calibri"/>
            </a:endParaRPr>
          </a:p>
        </p:txBody>
      </p:sp>
      <p:sp>
        <p:nvSpPr>
          <p:cNvPr id="5" name="TextBox 4">
            <a:extLst>
              <a:ext uri="{FF2B5EF4-FFF2-40B4-BE49-F238E27FC236}">
                <a16:creationId xmlns:a16="http://schemas.microsoft.com/office/drawing/2014/main" id="{38144F13-9638-AEF8-3E29-E805FB7D4024}"/>
              </a:ext>
            </a:extLst>
          </p:cNvPr>
          <p:cNvSpPr txBox="1"/>
          <p:nvPr/>
        </p:nvSpPr>
        <p:spPr>
          <a:xfrm>
            <a:off x="2893" y="1383320"/>
            <a:ext cx="19007419" cy="1668470"/>
          </a:xfrm>
          <a:prstGeom prst="rect">
            <a:avLst/>
          </a:prstGeom>
          <a:noFill/>
        </p:spPr>
        <p:txBody>
          <a:bodyPr wrap="square">
            <a:spAutoFit/>
          </a:bodyPr>
          <a:lstStyle/>
          <a:p>
            <a:pPr>
              <a:lnSpc>
                <a:spcPct val="150000"/>
              </a:lnSpc>
            </a:pPr>
            <a:r>
              <a:rPr lang="en-US" sz="3600" b="1" i="1" u="none" strike="noStrike" dirty="0">
                <a:solidFill>
                  <a:srgbClr val="009EF3"/>
                </a:solidFill>
                <a:effectLst/>
                <a:latin typeface="Calibri" panose="020F0502020204030204" pitchFamily="34" charset="0"/>
              </a:rPr>
              <a:t>The Principal’s Gathering is held to answer questions, share information, and support school administrators and staff with the Council Discretionary and RESO A Funding application process. </a:t>
            </a:r>
            <a:endParaRPr lang="en-US" sz="3600" b="1" i="1" dirty="0">
              <a:solidFill>
                <a:srgbClr val="009EF3"/>
              </a:solidFill>
            </a:endParaRPr>
          </a:p>
        </p:txBody>
      </p:sp>
      <p:sp>
        <p:nvSpPr>
          <p:cNvPr id="7" name="TextBox 6">
            <a:extLst>
              <a:ext uri="{FF2B5EF4-FFF2-40B4-BE49-F238E27FC236}">
                <a16:creationId xmlns:a16="http://schemas.microsoft.com/office/drawing/2014/main" id="{8894A8E3-3C1F-30B8-7A17-CF9655DE486E}"/>
              </a:ext>
            </a:extLst>
          </p:cNvPr>
          <p:cNvSpPr txBox="1"/>
          <p:nvPr/>
        </p:nvSpPr>
        <p:spPr>
          <a:xfrm>
            <a:off x="18520" y="3051790"/>
            <a:ext cx="18354501" cy="2499467"/>
          </a:xfrm>
          <a:prstGeom prst="rect">
            <a:avLst/>
          </a:prstGeom>
          <a:noFill/>
        </p:spPr>
        <p:txBody>
          <a:bodyPr wrap="square">
            <a:spAutoFit/>
          </a:bodyPr>
          <a:lstStyle/>
          <a:p>
            <a:pPr>
              <a:lnSpc>
                <a:spcPct val="150000"/>
              </a:lnSpc>
            </a:pPr>
            <a:r>
              <a:rPr lang="en-US" sz="3600" b="1" i="1">
                <a:solidFill>
                  <a:srgbClr val="009EF3"/>
                </a:solidFill>
              </a:rPr>
              <a:t>On behalf of the Superintendent’s office and our entire D 28 community, I want to take this opportunity once again to thank </a:t>
            </a:r>
            <a:r>
              <a:rPr lang="en-US" sz="3600" b="1" i="1" u="none" strike="noStrike">
                <a:solidFill>
                  <a:srgbClr val="009EF3"/>
                </a:solidFill>
                <a:effectLst/>
              </a:rPr>
              <a:t>Speaker Adams and </a:t>
            </a:r>
            <a:r>
              <a:rPr lang="en-US" sz="3600" b="1" i="1">
                <a:solidFill>
                  <a:srgbClr val="009EF3"/>
                </a:solidFill>
              </a:rPr>
              <a:t>her</a:t>
            </a:r>
            <a:r>
              <a:rPr lang="en-US" sz="3600" b="1" i="1" u="none" strike="noStrike">
                <a:solidFill>
                  <a:srgbClr val="009EF3"/>
                </a:solidFill>
                <a:effectLst/>
              </a:rPr>
              <a:t> </a:t>
            </a:r>
            <a:r>
              <a:rPr lang="en-US" sz="3600" b="1" i="1">
                <a:solidFill>
                  <a:srgbClr val="009EF3"/>
                </a:solidFill>
              </a:rPr>
              <a:t>incredible</a:t>
            </a:r>
            <a:r>
              <a:rPr lang="en-US" sz="3600" b="1" i="1" u="none" strike="noStrike">
                <a:solidFill>
                  <a:srgbClr val="009EF3"/>
                </a:solidFill>
                <a:effectLst/>
              </a:rPr>
              <a:t> staff for </a:t>
            </a:r>
            <a:r>
              <a:rPr lang="en-US" sz="3600" b="1" i="1">
                <a:solidFill>
                  <a:srgbClr val="009EF3"/>
                </a:solidFill>
              </a:rPr>
              <a:t>her </a:t>
            </a:r>
            <a:r>
              <a:rPr lang="en-US" sz="3600" b="1" i="1" u="none" strike="noStrike">
                <a:solidFill>
                  <a:srgbClr val="009EF3"/>
                </a:solidFill>
                <a:effectLst/>
              </a:rPr>
              <a:t>steadfast and unwavering support of </a:t>
            </a:r>
            <a:r>
              <a:rPr lang="en-US" sz="3600" b="1" i="1">
                <a:solidFill>
                  <a:srgbClr val="009EF3"/>
                </a:solidFill>
              </a:rPr>
              <a:t>our school community. </a:t>
            </a:r>
          </a:p>
        </p:txBody>
      </p:sp>
      <p:pic>
        <p:nvPicPr>
          <p:cNvPr id="9" name="Picture 8" descr="A person standing in front of a podium with a microphone&#10;&#10;AI-generated content may be incorrect.">
            <a:extLst>
              <a:ext uri="{FF2B5EF4-FFF2-40B4-BE49-F238E27FC236}">
                <a16:creationId xmlns:a16="http://schemas.microsoft.com/office/drawing/2014/main" id="{A80B1FCA-C355-6C0A-F42C-D0346B676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45" y="5551257"/>
            <a:ext cx="7772400" cy="5055332"/>
          </a:xfrm>
          <a:prstGeom prst="rect">
            <a:avLst/>
          </a:prstGeom>
        </p:spPr>
      </p:pic>
      <p:pic>
        <p:nvPicPr>
          <p:cNvPr id="12" name="Picture 11">
            <a:extLst>
              <a:ext uri="{FF2B5EF4-FFF2-40B4-BE49-F238E27FC236}">
                <a16:creationId xmlns:a16="http://schemas.microsoft.com/office/drawing/2014/main" id="{A7A38F99-30BE-5161-073F-69E91FBAF953}"/>
              </a:ext>
            </a:extLst>
          </p:cNvPr>
          <p:cNvPicPr>
            <a:picLocks noChangeAspect="1"/>
          </p:cNvPicPr>
          <p:nvPr/>
        </p:nvPicPr>
        <p:blipFill>
          <a:blip r:embed="rId3"/>
          <a:stretch>
            <a:fillRect/>
          </a:stretch>
        </p:blipFill>
        <p:spPr>
          <a:xfrm>
            <a:off x="10090544" y="4720260"/>
            <a:ext cx="8842761" cy="5886329"/>
          </a:xfrm>
          <a:prstGeom prst="rect">
            <a:avLst/>
          </a:prstGeom>
        </p:spPr>
      </p:pic>
    </p:spTree>
    <p:extLst>
      <p:ext uri="{BB962C8B-B14F-4D97-AF65-F5344CB8AC3E}">
        <p14:creationId xmlns:p14="http://schemas.microsoft.com/office/powerpoint/2010/main" val="2371990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178AB1-8CB4-45A3-9062-8FA23E8CC3F2}"/>
              </a:ext>
            </a:extLst>
          </p:cNvPr>
          <p:cNvGrpSpPr/>
          <p:nvPr/>
        </p:nvGrpSpPr>
        <p:grpSpPr>
          <a:xfrm>
            <a:off x="0" y="0"/>
            <a:ext cx="15760929" cy="1468130"/>
            <a:chOff x="-1" y="546100"/>
            <a:chExt cx="9773131" cy="828000"/>
          </a:xfrm>
          <a:solidFill>
            <a:srgbClr val="009EF3"/>
          </a:solidFill>
        </p:grpSpPr>
        <p:grpSp>
          <p:nvGrpSpPr>
            <p:cNvPr id="15" name="Group 14">
              <a:extLst>
                <a:ext uri="{FF2B5EF4-FFF2-40B4-BE49-F238E27FC236}">
                  <a16:creationId xmlns:a16="http://schemas.microsoft.com/office/drawing/2014/main" id="{690180E4-2DA3-4A53-9D76-F0FD54A89C99}"/>
                </a:ext>
              </a:extLst>
            </p:cNvPr>
            <p:cNvGrpSpPr/>
            <p:nvPr/>
          </p:nvGrpSpPr>
          <p:grpSpPr>
            <a:xfrm>
              <a:off x="-1" y="546100"/>
              <a:ext cx="3942557" cy="828000"/>
              <a:chOff x="-1" y="546100"/>
              <a:chExt cx="3942557" cy="828000"/>
            </a:xfrm>
            <a:grpFill/>
          </p:grpSpPr>
          <p:sp>
            <p:nvSpPr>
              <p:cNvPr id="18" name="object 25">
                <a:extLst>
                  <a:ext uri="{FF2B5EF4-FFF2-40B4-BE49-F238E27FC236}">
                    <a16:creationId xmlns:a16="http://schemas.microsoft.com/office/drawing/2014/main" id="{7CA90AAE-D612-48FE-910B-C266F9F166E3}"/>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sp>
            <p:nvSpPr>
              <p:cNvPr id="19" name="object 25">
                <a:extLst>
                  <a:ext uri="{FF2B5EF4-FFF2-40B4-BE49-F238E27FC236}">
                    <a16:creationId xmlns:a16="http://schemas.microsoft.com/office/drawing/2014/main" id="{8B598FF6-A900-4144-B21C-815E1AE9780F}"/>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grpSp>
        <p:grpSp>
          <p:nvGrpSpPr>
            <p:cNvPr id="20" name="Group 19">
              <a:extLst>
                <a:ext uri="{FF2B5EF4-FFF2-40B4-BE49-F238E27FC236}">
                  <a16:creationId xmlns:a16="http://schemas.microsoft.com/office/drawing/2014/main" id="{63BF25CA-CBCA-4729-956F-F8FCA95A8359}"/>
                </a:ext>
              </a:extLst>
            </p:cNvPr>
            <p:cNvGrpSpPr/>
            <p:nvPr/>
          </p:nvGrpSpPr>
          <p:grpSpPr>
            <a:xfrm>
              <a:off x="408771" y="546100"/>
              <a:ext cx="9364359" cy="828000"/>
              <a:chOff x="-277029" y="546100"/>
              <a:chExt cx="9364359" cy="828000"/>
            </a:xfrm>
            <a:grpFill/>
          </p:grpSpPr>
          <p:sp>
            <p:nvSpPr>
              <p:cNvPr id="21" name="object 25">
                <a:extLst>
                  <a:ext uri="{FF2B5EF4-FFF2-40B4-BE49-F238E27FC236}">
                    <a16:creationId xmlns:a16="http://schemas.microsoft.com/office/drawing/2014/main" id="{748C4CD0-A3F7-4A02-9D64-72135F4B81DD}"/>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sp>
            <p:nvSpPr>
              <p:cNvPr id="22" name="object 25">
                <a:extLst>
                  <a:ext uri="{FF2B5EF4-FFF2-40B4-BE49-F238E27FC236}">
                    <a16:creationId xmlns:a16="http://schemas.microsoft.com/office/drawing/2014/main" id="{541A5C72-B819-45F8-8C42-690DF253DD65}"/>
                  </a:ext>
                </a:extLst>
              </p:cNvPr>
              <p:cNvSpPr/>
              <p:nvPr/>
            </p:nvSpPr>
            <p:spPr>
              <a:xfrm>
                <a:off x="-277029" y="546100"/>
                <a:ext cx="9364359"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nchor="t"/>
              <a:lstStyle/>
              <a:p>
                <a:r>
                  <a:rPr lang="en-US" sz="8000" b="1"/>
                  <a:t>Queens South Spelling Bee</a:t>
                </a:r>
              </a:p>
            </p:txBody>
          </p:sp>
        </p:grpSp>
      </p:grpSp>
      <p:sp>
        <p:nvSpPr>
          <p:cNvPr id="3" name="TextBox 2">
            <a:extLst>
              <a:ext uri="{FF2B5EF4-FFF2-40B4-BE49-F238E27FC236}">
                <a16:creationId xmlns:a16="http://schemas.microsoft.com/office/drawing/2014/main" id="{FD843796-36E5-5CAE-5C09-7313A6D49424}"/>
              </a:ext>
            </a:extLst>
          </p:cNvPr>
          <p:cNvSpPr txBox="1"/>
          <p:nvPr/>
        </p:nvSpPr>
        <p:spPr>
          <a:xfrm>
            <a:off x="239151" y="1549600"/>
            <a:ext cx="18609633" cy="181588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i="1">
                <a:solidFill>
                  <a:srgbClr val="000000"/>
                </a:solidFill>
                <a:latin typeface="Times New Roman" panose="02020603050405020304" pitchFamily="18" charset="0"/>
              </a:rPr>
              <a:t>Congratulations </a:t>
            </a:r>
            <a:r>
              <a:rPr lang="en-US" sz="2800" b="1" i="1">
                <a:solidFill>
                  <a:srgbClr val="000000"/>
                </a:solidFill>
                <a:effectLst/>
                <a:latin typeface="Times New Roman" panose="02020603050405020304" pitchFamily="18" charset="0"/>
              </a:rPr>
              <a:t>to D28 Schools that participated,</a:t>
            </a:r>
            <a:r>
              <a:rPr lang="en-US" sz="2800" b="1" i="1">
                <a:solidFill>
                  <a:srgbClr val="000000"/>
                </a:solidFill>
                <a:latin typeface="Times New Roman" panose="02020603050405020304" pitchFamily="18" charset="0"/>
              </a:rPr>
              <a:t> and congratulations to ALL students who participated from D27,D28, D29!</a:t>
            </a:r>
          </a:p>
          <a:p>
            <a:pPr algn="ctr"/>
            <a:endParaRPr lang="en-US" sz="2800" b="1" i="1">
              <a:solidFill>
                <a:srgbClr val="000000"/>
              </a:solidFill>
              <a:effectLst/>
              <a:latin typeface="Times New Roman" panose="02020603050405020304" pitchFamily="18" charset="0"/>
            </a:endParaRPr>
          </a:p>
          <a:p>
            <a:r>
              <a:rPr lang="en-US" sz="1800" b="1" i="0">
                <a:solidFill>
                  <a:srgbClr val="000000"/>
                </a:solidFill>
                <a:effectLst/>
                <a:latin typeface="Times New Roman" panose="02020603050405020304" pitchFamily="18" charset="0"/>
              </a:rPr>
              <a:t>(</a:t>
            </a:r>
            <a:r>
              <a:rPr lang="en-US" sz="2800" b="1" i="1">
                <a:solidFill>
                  <a:srgbClr val="000000"/>
                </a:solidFill>
                <a:effectLst/>
                <a:latin typeface="Times New Roman" panose="02020603050405020304" pitchFamily="18" charset="0"/>
              </a:rPr>
              <a:t>28Q008, 28Q040, 28Q050, 28Q072, 28Q082, 28Q086, 28Q099, 28Q101, 28Q121, 28Q144, 28Q157, 28Q174, 28Q190, 28Q196, 28Q217, 28Q332 and 28Q354</a:t>
            </a:r>
            <a:r>
              <a:rPr lang="en-US" sz="2800" b="1" i="0">
                <a:solidFill>
                  <a:srgbClr val="000000"/>
                </a:solidFill>
                <a:effectLst/>
                <a:latin typeface="Times New Roman" panose="02020603050405020304" pitchFamily="18" charset="0"/>
              </a:rPr>
              <a:t>)</a:t>
            </a:r>
            <a:r>
              <a:rPr lang="en-US" sz="2800" b="0" i="0">
                <a:solidFill>
                  <a:srgbClr val="000000"/>
                </a:solidFill>
                <a:effectLst/>
                <a:latin typeface="Times New Roman" panose="02020603050405020304" pitchFamily="18" charset="0"/>
              </a:rPr>
              <a:t>. </a:t>
            </a:r>
            <a:endParaRPr lang="en-US" sz="2800" b="1">
              <a:solidFill>
                <a:srgbClr val="188AD8"/>
              </a:solidFill>
              <a:ea typeface="Calibri"/>
              <a:cs typeface="Calibri"/>
            </a:endParaRPr>
          </a:p>
        </p:txBody>
      </p:sp>
      <p:pic>
        <p:nvPicPr>
          <p:cNvPr id="4" name="Picture 3">
            <a:extLst>
              <a:ext uri="{FF2B5EF4-FFF2-40B4-BE49-F238E27FC236}">
                <a16:creationId xmlns:a16="http://schemas.microsoft.com/office/drawing/2014/main" id="{F594179B-A2A5-ACE9-AF61-653BDFCF6E56}"/>
              </a:ext>
            </a:extLst>
          </p:cNvPr>
          <p:cNvPicPr>
            <a:picLocks noChangeAspect="1"/>
          </p:cNvPicPr>
          <p:nvPr/>
        </p:nvPicPr>
        <p:blipFill>
          <a:blip r:embed="rId2"/>
          <a:stretch>
            <a:fillRect/>
          </a:stretch>
        </p:blipFill>
        <p:spPr>
          <a:xfrm>
            <a:off x="137101" y="5954372"/>
            <a:ext cx="6544112" cy="4581525"/>
          </a:xfrm>
          <a:prstGeom prst="rect">
            <a:avLst/>
          </a:prstGeom>
        </p:spPr>
      </p:pic>
      <p:pic>
        <p:nvPicPr>
          <p:cNvPr id="5" name="Picture 4">
            <a:extLst>
              <a:ext uri="{FF2B5EF4-FFF2-40B4-BE49-F238E27FC236}">
                <a16:creationId xmlns:a16="http://schemas.microsoft.com/office/drawing/2014/main" id="{69BF1955-5B0A-0F3B-8706-B76FAEB1E868}"/>
              </a:ext>
            </a:extLst>
          </p:cNvPr>
          <p:cNvPicPr>
            <a:picLocks noChangeAspect="1"/>
          </p:cNvPicPr>
          <p:nvPr/>
        </p:nvPicPr>
        <p:blipFill>
          <a:blip r:embed="rId3"/>
          <a:stretch>
            <a:fillRect/>
          </a:stretch>
        </p:blipFill>
        <p:spPr>
          <a:xfrm>
            <a:off x="6681213" y="5954371"/>
            <a:ext cx="6096000" cy="4581525"/>
          </a:xfrm>
          <a:prstGeom prst="rect">
            <a:avLst/>
          </a:prstGeom>
        </p:spPr>
      </p:pic>
      <p:pic>
        <p:nvPicPr>
          <p:cNvPr id="6" name="Picture 5">
            <a:extLst>
              <a:ext uri="{FF2B5EF4-FFF2-40B4-BE49-F238E27FC236}">
                <a16:creationId xmlns:a16="http://schemas.microsoft.com/office/drawing/2014/main" id="{0EBDBFA6-F5B3-4475-DDD3-E6ABD2E49E1F}"/>
              </a:ext>
            </a:extLst>
          </p:cNvPr>
          <p:cNvPicPr>
            <a:picLocks noChangeAspect="1"/>
          </p:cNvPicPr>
          <p:nvPr/>
        </p:nvPicPr>
        <p:blipFill>
          <a:blip r:embed="rId4"/>
          <a:stretch>
            <a:fillRect/>
          </a:stretch>
        </p:blipFill>
        <p:spPr>
          <a:xfrm>
            <a:off x="12777213" y="5926237"/>
            <a:ext cx="6096000" cy="4609659"/>
          </a:xfrm>
          <a:prstGeom prst="rect">
            <a:avLst/>
          </a:prstGeom>
        </p:spPr>
      </p:pic>
      <p:graphicFrame>
        <p:nvGraphicFramePr>
          <p:cNvPr id="7" name="Table 6">
            <a:extLst>
              <a:ext uri="{FF2B5EF4-FFF2-40B4-BE49-F238E27FC236}">
                <a16:creationId xmlns:a16="http://schemas.microsoft.com/office/drawing/2014/main" id="{E1EDB193-3474-52B5-A996-337AE04E2216}"/>
              </a:ext>
            </a:extLst>
          </p:cNvPr>
          <p:cNvGraphicFramePr>
            <a:graphicFrameLocks noGrp="1"/>
          </p:cNvGraphicFramePr>
          <p:nvPr>
            <p:extLst>
              <p:ext uri="{D42A27DB-BD31-4B8C-83A1-F6EECF244321}">
                <p14:modId xmlns:p14="http://schemas.microsoft.com/office/powerpoint/2010/main" val="381232736"/>
              </p:ext>
            </p:extLst>
          </p:nvPr>
        </p:nvGraphicFramePr>
        <p:xfrm>
          <a:off x="5904856" y="3446952"/>
          <a:ext cx="5058013" cy="2526073"/>
        </p:xfrm>
        <a:graphic>
          <a:graphicData uri="http://schemas.openxmlformats.org/drawingml/2006/table">
            <a:tbl>
              <a:tblPr/>
              <a:tblGrid>
                <a:gridCol w="1486098">
                  <a:extLst>
                    <a:ext uri="{9D8B030D-6E8A-4147-A177-3AD203B41FA5}">
                      <a16:colId xmlns:a16="http://schemas.microsoft.com/office/drawing/2014/main" val="1208729621"/>
                    </a:ext>
                  </a:extLst>
                </a:gridCol>
                <a:gridCol w="1629526">
                  <a:extLst>
                    <a:ext uri="{9D8B030D-6E8A-4147-A177-3AD203B41FA5}">
                      <a16:colId xmlns:a16="http://schemas.microsoft.com/office/drawing/2014/main" val="346378924"/>
                    </a:ext>
                  </a:extLst>
                </a:gridCol>
                <a:gridCol w="1942389">
                  <a:extLst>
                    <a:ext uri="{9D8B030D-6E8A-4147-A177-3AD203B41FA5}">
                      <a16:colId xmlns:a16="http://schemas.microsoft.com/office/drawing/2014/main" val="996247464"/>
                    </a:ext>
                  </a:extLst>
                </a:gridCol>
              </a:tblGrid>
              <a:tr h="739976">
                <a:tc>
                  <a:txBody>
                    <a:bodyPr/>
                    <a:lstStyle/>
                    <a:p>
                      <a:pPr algn="l" fontAlgn="base"/>
                      <a:r>
                        <a:rPr lang="en-US" sz="2400" b="1" u="sng">
                          <a:solidFill>
                            <a:srgbClr val="242424"/>
                          </a:solidFill>
                          <a:effectLst/>
                          <a:latin typeface="Times New Roman" panose="02020603050405020304" pitchFamily="18" charset="0"/>
                        </a:rPr>
                        <a:t>1st Place</a:t>
                      </a:r>
                      <a:endParaRPr lang="en-US" sz="2400">
                        <a:solidFill>
                          <a:srgbClr val="242424"/>
                        </a:solidFill>
                        <a:effectLst/>
                        <a:latin typeface="Times New Roman" panose="02020603050405020304" pitchFamily="18" charset="0"/>
                      </a:endParaRPr>
                    </a:p>
                  </a:txBody>
                  <a:tcPr marL="9525" marR="9525" marT="9525"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rgbClr val="009EF3"/>
                    </a:solidFill>
                  </a:tcPr>
                </a:tc>
                <a:tc>
                  <a:txBody>
                    <a:bodyPr/>
                    <a:lstStyle/>
                    <a:p>
                      <a:pPr algn="l" fontAlgn="base"/>
                      <a:r>
                        <a:rPr lang="en-US" sz="2400" b="1" u="sng">
                          <a:solidFill>
                            <a:srgbClr val="242424"/>
                          </a:solidFill>
                          <a:effectLst/>
                          <a:latin typeface="Times New Roman" panose="02020603050405020304" pitchFamily="18" charset="0"/>
                        </a:rPr>
                        <a:t>Ricco </a:t>
                      </a:r>
                      <a:r>
                        <a:rPr lang="en-US" sz="2400" b="1" u="sng" err="1">
                          <a:solidFill>
                            <a:srgbClr val="242424"/>
                          </a:solidFill>
                          <a:effectLst/>
                          <a:latin typeface="Times New Roman" panose="02020603050405020304" pitchFamily="18" charset="0"/>
                        </a:rPr>
                        <a:t>Uviovo</a:t>
                      </a:r>
                      <a:endParaRPr lang="en-US" sz="2400">
                        <a:solidFill>
                          <a:srgbClr val="242424"/>
                        </a:solidFill>
                        <a:effectLst/>
                        <a:latin typeface="Times New Roman" panose="02020603050405020304" pitchFamily="18" charset="0"/>
                      </a:endParaRPr>
                    </a:p>
                  </a:txBody>
                  <a:tcPr marL="9525" marR="9525" marT="9525"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rgbClr val="009EF3"/>
                    </a:solidFill>
                  </a:tcPr>
                </a:tc>
                <a:tc>
                  <a:txBody>
                    <a:bodyPr/>
                    <a:lstStyle/>
                    <a:p>
                      <a:pPr algn="l" fontAlgn="base"/>
                      <a:r>
                        <a:rPr lang="en-US" sz="2400" b="1" u="sng">
                          <a:solidFill>
                            <a:srgbClr val="242424"/>
                          </a:solidFill>
                          <a:effectLst/>
                          <a:latin typeface="Times New Roman" panose="02020603050405020304" pitchFamily="18" charset="0"/>
                        </a:rPr>
                        <a:t>28Q217</a:t>
                      </a:r>
                      <a:endParaRPr lang="en-US" sz="2400">
                        <a:solidFill>
                          <a:srgbClr val="242424"/>
                        </a:solidFill>
                        <a:effectLst/>
                        <a:latin typeface="Times New Roman" panose="02020603050405020304" pitchFamily="18" charset="0"/>
                      </a:endParaRPr>
                    </a:p>
                  </a:txBody>
                  <a:tcPr marL="9525" marR="9525" marT="9525"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rgbClr val="009EF3"/>
                    </a:solidFill>
                  </a:tcPr>
                </a:tc>
                <a:extLst>
                  <a:ext uri="{0D108BD9-81ED-4DB2-BD59-A6C34878D82A}">
                    <a16:rowId xmlns:a16="http://schemas.microsoft.com/office/drawing/2014/main" val="3548012194"/>
                  </a:ext>
                </a:extLst>
              </a:tr>
              <a:tr h="869654">
                <a:tc>
                  <a:txBody>
                    <a:bodyPr/>
                    <a:lstStyle/>
                    <a:p>
                      <a:pPr algn="l" fontAlgn="base"/>
                      <a:r>
                        <a:rPr lang="en-US" sz="2400" b="1" u="sng">
                          <a:solidFill>
                            <a:srgbClr val="242424"/>
                          </a:solidFill>
                          <a:effectLst/>
                          <a:latin typeface="Times New Roman" panose="02020603050405020304" pitchFamily="18" charset="0"/>
                        </a:rPr>
                        <a:t>2nd Place</a:t>
                      </a:r>
                      <a:endParaRPr lang="en-US" sz="2400">
                        <a:solidFill>
                          <a:srgbClr val="242424"/>
                        </a:solidFill>
                        <a:effectLst/>
                        <a:latin typeface="Times New Roman" panose="02020603050405020304" pitchFamily="18" charset="0"/>
                      </a:endParaRPr>
                    </a:p>
                  </a:txBody>
                  <a:tcPr marL="9525" marR="9525" marT="9525"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9EF3"/>
                    </a:solidFill>
                  </a:tcPr>
                </a:tc>
                <a:tc>
                  <a:txBody>
                    <a:bodyPr/>
                    <a:lstStyle/>
                    <a:p>
                      <a:pPr algn="l" fontAlgn="base"/>
                      <a:r>
                        <a:rPr lang="en-US" sz="2400" b="1" u="sng">
                          <a:solidFill>
                            <a:srgbClr val="242424"/>
                          </a:solidFill>
                          <a:effectLst/>
                          <a:latin typeface="Times New Roman" panose="02020603050405020304" pitchFamily="18" charset="0"/>
                        </a:rPr>
                        <a:t>Ayman </a:t>
                      </a:r>
                      <a:r>
                        <a:rPr lang="en-US" sz="2400" b="1" u="sng" err="1">
                          <a:solidFill>
                            <a:srgbClr val="242424"/>
                          </a:solidFill>
                          <a:effectLst/>
                          <a:latin typeface="Times New Roman" panose="02020603050405020304" pitchFamily="18" charset="0"/>
                        </a:rPr>
                        <a:t>Ayaat</a:t>
                      </a:r>
                      <a:endParaRPr lang="en-US" sz="2400">
                        <a:solidFill>
                          <a:srgbClr val="242424"/>
                        </a:solidFill>
                        <a:effectLst/>
                        <a:latin typeface="Times New Roman" panose="02020603050405020304" pitchFamily="18" charset="0"/>
                      </a:endParaRPr>
                    </a:p>
                  </a:txBody>
                  <a:tcPr marL="9525" marR="9525" marT="9525"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9EF3"/>
                    </a:solidFill>
                  </a:tcPr>
                </a:tc>
                <a:tc>
                  <a:txBody>
                    <a:bodyPr/>
                    <a:lstStyle/>
                    <a:p>
                      <a:pPr algn="l" fontAlgn="base"/>
                      <a:r>
                        <a:rPr lang="en-US" sz="2400" b="1" u="sng">
                          <a:solidFill>
                            <a:srgbClr val="242424"/>
                          </a:solidFill>
                          <a:effectLst/>
                          <a:latin typeface="Times New Roman" panose="02020603050405020304" pitchFamily="18" charset="0"/>
                        </a:rPr>
                        <a:t>28Q680</a:t>
                      </a:r>
                      <a:endParaRPr lang="en-US" sz="2400">
                        <a:solidFill>
                          <a:srgbClr val="242424"/>
                        </a:solidFill>
                        <a:effectLst/>
                        <a:latin typeface="Times New Roman" panose="02020603050405020304" pitchFamily="18" charset="0"/>
                      </a:endParaRPr>
                    </a:p>
                  </a:txBody>
                  <a:tcPr marL="9525" marR="9525" marT="9525"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9EF3"/>
                    </a:solidFill>
                  </a:tcPr>
                </a:tc>
                <a:extLst>
                  <a:ext uri="{0D108BD9-81ED-4DB2-BD59-A6C34878D82A}">
                    <a16:rowId xmlns:a16="http://schemas.microsoft.com/office/drawing/2014/main" val="365761650"/>
                  </a:ext>
                </a:extLst>
              </a:tr>
              <a:tr h="869654">
                <a:tc>
                  <a:txBody>
                    <a:bodyPr/>
                    <a:lstStyle/>
                    <a:p>
                      <a:pPr algn="l" fontAlgn="base"/>
                      <a:r>
                        <a:rPr lang="en-US" sz="2400" b="1" u="sng">
                          <a:solidFill>
                            <a:srgbClr val="242424"/>
                          </a:solidFill>
                          <a:effectLst/>
                          <a:latin typeface="Times New Roman" panose="02020603050405020304" pitchFamily="18" charset="0"/>
                        </a:rPr>
                        <a:t>3rd Place</a:t>
                      </a:r>
                      <a:endParaRPr lang="en-US" sz="2400">
                        <a:solidFill>
                          <a:srgbClr val="242424"/>
                        </a:solidFill>
                        <a:effectLst/>
                        <a:latin typeface="Times New Roman" panose="02020603050405020304" pitchFamily="18" charset="0"/>
                      </a:endParaRPr>
                    </a:p>
                  </a:txBody>
                  <a:tcPr marL="9525" marR="9525" marT="9525"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9EF3"/>
                    </a:solidFill>
                  </a:tcPr>
                </a:tc>
                <a:tc>
                  <a:txBody>
                    <a:bodyPr/>
                    <a:lstStyle/>
                    <a:p>
                      <a:pPr algn="l" fontAlgn="base"/>
                      <a:r>
                        <a:rPr lang="en-US" sz="2400" b="1" u="sng" err="1">
                          <a:solidFill>
                            <a:srgbClr val="242424"/>
                          </a:solidFill>
                          <a:effectLst/>
                          <a:latin typeface="Times New Roman" panose="02020603050405020304" pitchFamily="18" charset="0"/>
                        </a:rPr>
                        <a:t>Hanchen</a:t>
                      </a:r>
                      <a:r>
                        <a:rPr lang="en-US" sz="2400" b="1" u="sng">
                          <a:solidFill>
                            <a:srgbClr val="242424"/>
                          </a:solidFill>
                          <a:effectLst/>
                          <a:latin typeface="Times New Roman" panose="02020603050405020304" pitchFamily="18" charset="0"/>
                        </a:rPr>
                        <a:t> Zhao</a:t>
                      </a:r>
                      <a:endParaRPr lang="en-US" sz="2400">
                        <a:solidFill>
                          <a:srgbClr val="242424"/>
                        </a:solidFill>
                        <a:effectLst/>
                        <a:latin typeface="Times New Roman" panose="02020603050405020304" pitchFamily="18" charset="0"/>
                      </a:endParaRPr>
                    </a:p>
                  </a:txBody>
                  <a:tcPr marL="9525" marR="9525" marT="9525"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9EF3"/>
                    </a:solidFill>
                  </a:tcPr>
                </a:tc>
                <a:tc>
                  <a:txBody>
                    <a:bodyPr/>
                    <a:lstStyle/>
                    <a:p>
                      <a:pPr algn="l" fontAlgn="base"/>
                      <a:r>
                        <a:rPr lang="en-US" sz="2400" b="1" u="sng">
                          <a:solidFill>
                            <a:srgbClr val="242424"/>
                          </a:solidFill>
                          <a:effectLst/>
                          <a:latin typeface="Times New Roman" panose="02020603050405020304" pitchFamily="18" charset="0"/>
                        </a:rPr>
                        <a:t>28Q101</a:t>
                      </a:r>
                      <a:endParaRPr lang="en-US" sz="2400">
                        <a:solidFill>
                          <a:srgbClr val="242424"/>
                        </a:solidFill>
                        <a:effectLst/>
                        <a:latin typeface="Times New Roman" panose="02020603050405020304" pitchFamily="18" charset="0"/>
                      </a:endParaRPr>
                    </a:p>
                  </a:txBody>
                  <a:tcPr marL="9525" marR="9525" marT="9525" anchor="b">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9EF3"/>
                    </a:solidFill>
                  </a:tcPr>
                </a:tc>
                <a:extLst>
                  <a:ext uri="{0D108BD9-81ED-4DB2-BD59-A6C34878D82A}">
                    <a16:rowId xmlns:a16="http://schemas.microsoft.com/office/drawing/2014/main" val="1692752891"/>
                  </a:ext>
                </a:extLst>
              </a:tr>
            </a:tbl>
          </a:graphicData>
        </a:graphic>
      </p:graphicFrame>
      <p:pic>
        <p:nvPicPr>
          <p:cNvPr id="9" name="Picture 8">
            <a:extLst>
              <a:ext uri="{FF2B5EF4-FFF2-40B4-BE49-F238E27FC236}">
                <a16:creationId xmlns:a16="http://schemas.microsoft.com/office/drawing/2014/main" id="{D1D8FCD4-F299-9A2E-44DD-7BDD6F5EF47D}"/>
              </a:ext>
            </a:extLst>
          </p:cNvPr>
          <p:cNvPicPr>
            <a:picLocks noChangeAspect="1"/>
          </p:cNvPicPr>
          <p:nvPr/>
        </p:nvPicPr>
        <p:blipFill>
          <a:blip r:embed="rId5"/>
          <a:stretch>
            <a:fillRect/>
          </a:stretch>
        </p:blipFill>
        <p:spPr>
          <a:xfrm>
            <a:off x="3523606" y="3365482"/>
            <a:ext cx="2381250" cy="2524125"/>
          </a:xfrm>
          <a:prstGeom prst="rect">
            <a:avLst/>
          </a:prstGeom>
        </p:spPr>
      </p:pic>
      <p:pic>
        <p:nvPicPr>
          <p:cNvPr id="10" name="Picture 9">
            <a:extLst>
              <a:ext uri="{FF2B5EF4-FFF2-40B4-BE49-F238E27FC236}">
                <a16:creationId xmlns:a16="http://schemas.microsoft.com/office/drawing/2014/main" id="{39F8A88E-2833-2ED5-64C5-F5D03AB6DB04}"/>
              </a:ext>
            </a:extLst>
          </p:cNvPr>
          <p:cNvPicPr>
            <a:picLocks noChangeAspect="1"/>
          </p:cNvPicPr>
          <p:nvPr/>
        </p:nvPicPr>
        <p:blipFill>
          <a:blip r:embed="rId6"/>
          <a:stretch>
            <a:fillRect/>
          </a:stretch>
        </p:blipFill>
        <p:spPr>
          <a:xfrm>
            <a:off x="10958265" y="3388207"/>
            <a:ext cx="2383743" cy="2523963"/>
          </a:xfrm>
          <a:prstGeom prst="rect">
            <a:avLst/>
          </a:prstGeom>
        </p:spPr>
      </p:pic>
    </p:spTree>
    <p:extLst>
      <p:ext uri="{BB962C8B-B14F-4D97-AF65-F5344CB8AC3E}">
        <p14:creationId xmlns:p14="http://schemas.microsoft.com/office/powerpoint/2010/main" val="151793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38A83-B673-2451-3A12-BC4557704E7C}"/>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E2ABC01-2953-7427-A124-5CBB89E6ED03}"/>
              </a:ext>
            </a:extLst>
          </p:cNvPr>
          <p:cNvGrpSpPr/>
          <p:nvPr/>
        </p:nvGrpSpPr>
        <p:grpSpPr>
          <a:xfrm>
            <a:off x="0" y="0"/>
            <a:ext cx="15760929" cy="1468130"/>
            <a:chOff x="-1" y="546100"/>
            <a:chExt cx="9773131" cy="828000"/>
          </a:xfrm>
          <a:solidFill>
            <a:srgbClr val="009EF3"/>
          </a:solidFill>
        </p:grpSpPr>
        <p:grpSp>
          <p:nvGrpSpPr>
            <p:cNvPr id="15" name="Group 14">
              <a:extLst>
                <a:ext uri="{FF2B5EF4-FFF2-40B4-BE49-F238E27FC236}">
                  <a16:creationId xmlns:a16="http://schemas.microsoft.com/office/drawing/2014/main" id="{9FB15743-1C3D-8C3C-93AF-9D540232B27B}"/>
                </a:ext>
              </a:extLst>
            </p:cNvPr>
            <p:cNvGrpSpPr/>
            <p:nvPr/>
          </p:nvGrpSpPr>
          <p:grpSpPr>
            <a:xfrm>
              <a:off x="-1" y="546100"/>
              <a:ext cx="3942557" cy="828000"/>
              <a:chOff x="-1" y="546100"/>
              <a:chExt cx="3942557" cy="828000"/>
            </a:xfrm>
            <a:grpFill/>
          </p:grpSpPr>
          <p:sp>
            <p:nvSpPr>
              <p:cNvPr id="18" name="object 25">
                <a:extLst>
                  <a:ext uri="{FF2B5EF4-FFF2-40B4-BE49-F238E27FC236}">
                    <a16:creationId xmlns:a16="http://schemas.microsoft.com/office/drawing/2014/main" id="{6747DE80-555C-3DDE-C683-9DC2E4D87740}"/>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sp>
            <p:nvSpPr>
              <p:cNvPr id="19" name="object 25">
                <a:extLst>
                  <a:ext uri="{FF2B5EF4-FFF2-40B4-BE49-F238E27FC236}">
                    <a16:creationId xmlns:a16="http://schemas.microsoft.com/office/drawing/2014/main" id="{D8E01F44-7C46-DA97-8741-4FD0E1E81A86}"/>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grpSp>
        <p:grpSp>
          <p:nvGrpSpPr>
            <p:cNvPr id="20" name="Group 19">
              <a:extLst>
                <a:ext uri="{FF2B5EF4-FFF2-40B4-BE49-F238E27FC236}">
                  <a16:creationId xmlns:a16="http://schemas.microsoft.com/office/drawing/2014/main" id="{2A182332-210A-045B-BB36-D1B2932543A2}"/>
                </a:ext>
              </a:extLst>
            </p:cNvPr>
            <p:cNvGrpSpPr/>
            <p:nvPr/>
          </p:nvGrpSpPr>
          <p:grpSpPr>
            <a:xfrm>
              <a:off x="408771" y="546100"/>
              <a:ext cx="9364359" cy="828000"/>
              <a:chOff x="-277029" y="546100"/>
              <a:chExt cx="9364359" cy="828000"/>
            </a:xfrm>
            <a:grpFill/>
          </p:grpSpPr>
          <p:sp>
            <p:nvSpPr>
              <p:cNvPr id="21" name="object 25">
                <a:extLst>
                  <a:ext uri="{FF2B5EF4-FFF2-40B4-BE49-F238E27FC236}">
                    <a16:creationId xmlns:a16="http://schemas.microsoft.com/office/drawing/2014/main" id="{9959CDF6-9C08-C027-B379-7D69097D1D1B}"/>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sp>
            <p:nvSpPr>
              <p:cNvPr id="22" name="object 25">
                <a:extLst>
                  <a:ext uri="{FF2B5EF4-FFF2-40B4-BE49-F238E27FC236}">
                    <a16:creationId xmlns:a16="http://schemas.microsoft.com/office/drawing/2014/main" id="{B10D7EB8-236D-DC71-2BD5-8788919EE57A}"/>
                  </a:ext>
                </a:extLst>
              </p:cNvPr>
              <p:cNvSpPr/>
              <p:nvPr/>
            </p:nvSpPr>
            <p:spPr>
              <a:xfrm>
                <a:off x="-277029" y="546100"/>
                <a:ext cx="9364359"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nchor="t"/>
              <a:lstStyle/>
              <a:p>
                <a:r>
                  <a:rPr lang="en-US" sz="8000" b="1"/>
                  <a:t>D28 MBK/MSK - HBCU Fair </a:t>
                </a:r>
              </a:p>
            </p:txBody>
          </p:sp>
        </p:grpSp>
      </p:grpSp>
      <p:sp>
        <p:nvSpPr>
          <p:cNvPr id="3" name="TextBox 2">
            <a:extLst>
              <a:ext uri="{FF2B5EF4-FFF2-40B4-BE49-F238E27FC236}">
                <a16:creationId xmlns:a16="http://schemas.microsoft.com/office/drawing/2014/main" id="{3033916D-2180-BF2F-E8F2-4F85E59C540E}"/>
              </a:ext>
            </a:extLst>
          </p:cNvPr>
          <p:cNvSpPr txBox="1"/>
          <p:nvPr/>
        </p:nvSpPr>
        <p:spPr>
          <a:xfrm>
            <a:off x="0" y="1116463"/>
            <a:ext cx="18609633" cy="440120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Calibri"/>
              <a:buChar char="-"/>
            </a:pPr>
            <a:endParaRPr lang="en-US" sz="2800" b="1" i="1" dirty="0">
              <a:latin typeface="Times New Roman"/>
              <a:cs typeface="Times New Roman"/>
            </a:endParaRPr>
          </a:p>
          <a:p>
            <a:pPr>
              <a:lnSpc>
                <a:spcPct val="150000"/>
              </a:lnSpc>
            </a:pPr>
            <a:r>
              <a:rPr lang="en-US" sz="3200" b="1" i="1" dirty="0">
                <a:latin typeface="Times New Roman"/>
                <a:cs typeface="Times New Roman"/>
              </a:rPr>
              <a:t>In support of HBCU, Districts 27, 28,  and 29 spearheaded by D28’s Keturah Hardy, held an event to introduce and elevate HBCU for our MBK/MSK Students. </a:t>
            </a:r>
            <a:r>
              <a:rPr lang="en-US" sz="3200" b="1" i="1" u="none" strike="noStrike" dirty="0">
                <a:solidFill>
                  <a:srgbClr val="242424"/>
                </a:solidFill>
                <a:effectLst/>
              </a:rPr>
              <a:t>Elevating MBK/MSK and HBCU students is crucial for fostering leadership, academic excellence, and creating pathways to success for our young men and women of color. Thank you, Keturah and team </a:t>
            </a:r>
            <a:r>
              <a:rPr lang="en-US" sz="3200" b="1" i="1" u="none" strike="noStrike" dirty="0">
                <a:solidFill>
                  <a:srgbClr val="242424"/>
                </a:solidFill>
                <a:effectLst/>
                <a:sym typeface="Wingdings" pitchFamily="2" charset="2"/>
              </a:rPr>
              <a:t> !</a:t>
            </a:r>
            <a:endParaRPr lang="en-US" sz="3200" b="1" i="1" dirty="0">
              <a:cs typeface="Times New Roman"/>
            </a:endParaRPr>
          </a:p>
          <a:p>
            <a:pPr algn="ctr"/>
            <a:endParaRPr lang="en-US" sz="3200" b="1" i="1" dirty="0">
              <a:solidFill>
                <a:srgbClr val="000000"/>
              </a:solidFill>
              <a:effectLst/>
            </a:endParaRPr>
          </a:p>
          <a:p>
            <a:endParaRPr lang="en-US" sz="2800" dirty="0">
              <a:solidFill>
                <a:srgbClr val="000000"/>
              </a:solidFill>
              <a:latin typeface="Times New Roman"/>
              <a:ea typeface="Calibri"/>
              <a:cs typeface="Times New Roman"/>
            </a:endParaRPr>
          </a:p>
        </p:txBody>
      </p:sp>
      <p:pic>
        <p:nvPicPr>
          <p:cNvPr id="5" name="Picture 4" descr="A group of people in blue uniforms on a stage&#10;&#10;AI-generated content may be incorrect.">
            <a:extLst>
              <a:ext uri="{FF2B5EF4-FFF2-40B4-BE49-F238E27FC236}">
                <a16:creationId xmlns:a16="http://schemas.microsoft.com/office/drawing/2014/main" id="{A1287711-3481-DB28-B249-6165173DA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9246"/>
            <a:ext cx="6725539" cy="5044154"/>
          </a:xfrm>
          <a:prstGeom prst="rect">
            <a:avLst/>
          </a:prstGeom>
        </p:spPr>
      </p:pic>
      <p:pic>
        <p:nvPicPr>
          <p:cNvPr id="7" name="Picture 6" descr="A group of people in a lecture hall&#10;&#10;AI-generated content may be incorrect.">
            <a:extLst>
              <a:ext uri="{FF2B5EF4-FFF2-40B4-BE49-F238E27FC236}">
                <a16:creationId xmlns:a16="http://schemas.microsoft.com/office/drawing/2014/main" id="{AB99336A-23E6-E4D5-6D56-1E8709A74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3184" y="5649245"/>
            <a:ext cx="5521591" cy="5044154"/>
          </a:xfrm>
          <a:prstGeom prst="rect">
            <a:avLst/>
          </a:prstGeom>
        </p:spPr>
      </p:pic>
      <p:pic>
        <p:nvPicPr>
          <p:cNvPr id="10" name="Picture 9" descr="A group of people posing for a photo&#10;&#10;AI-generated content may be incorrect.">
            <a:extLst>
              <a:ext uri="{FF2B5EF4-FFF2-40B4-BE49-F238E27FC236}">
                <a16:creationId xmlns:a16="http://schemas.microsoft.com/office/drawing/2014/main" id="{347532F9-937A-86BE-3796-A037A41E2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2420" y="5677481"/>
            <a:ext cx="6687893" cy="5015920"/>
          </a:xfrm>
          <a:prstGeom prst="rect">
            <a:avLst/>
          </a:prstGeom>
        </p:spPr>
      </p:pic>
    </p:spTree>
    <p:extLst>
      <p:ext uri="{BB962C8B-B14F-4D97-AF65-F5344CB8AC3E}">
        <p14:creationId xmlns:p14="http://schemas.microsoft.com/office/powerpoint/2010/main" val="3241896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AE94C-AE7D-8A8D-0F24-13E9C38C34DE}"/>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E1996204-3E93-4095-626F-19CEA0DD30A0}"/>
              </a:ext>
            </a:extLst>
          </p:cNvPr>
          <p:cNvGrpSpPr/>
          <p:nvPr/>
        </p:nvGrpSpPr>
        <p:grpSpPr>
          <a:xfrm>
            <a:off x="0" y="0"/>
            <a:ext cx="14713527" cy="1468130"/>
            <a:chOff x="-1" y="546100"/>
            <a:chExt cx="3942557" cy="828000"/>
          </a:xfrm>
          <a:solidFill>
            <a:srgbClr val="009EF3"/>
          </a:solidFill>
        </p:grpSpPr>
        <p:sp>
          <p:nvSpPr>
            <p:cNvPr id="18" name="object 25">
              <a:extLst>
                <a:ext uri="{FF2B5EF4-FFF2-40B4-BE49-F238E27FC236}">
                  <a16:creationId xmlns:a16="http://schemas.microsoft.com/office/drawing/2014/main" id="{033214CE-A87C-F34C-8542-31405F0E305A}"/>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sp>
          <p:nvSpPr>
            <p:cNvPr id="19" name="object 25">
              <a:extLst>
                <a:ext uri="{FF2B5EF4-FFF2-40B4-BE49-F238E27FC236}">
                  <a16:creationId xmlns:a16="http://schemas.microsoft.com/office/drawing/2014/main" id="{6A727E1C-9974-C216-0540-FCD42B59D497}"/>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grpSp>
      <p:sp>
        <p:nvSpPr>
          <p:cNvPr id="4" name="TextBox 3">
            <a:extLst>
              <a:ext uri="{FF2B5EF4-FFF2-40B4-BE49-F238E27FC236}">
                <a16:creationId xmlns:a16="http://schemas.microsoft.com/office/drawing/2014/main" id="{9B1D0F40-D079-1EAD-C6C9-330B0885E80D}"/>
              </a:ext>
            </a:extLst>
          </p:cNvPr>
          <p:cNvSpPr txBox="1"/>
          <p:nvPr/>
        </p:nvSpPr>
        <p:spPr>
          <a:xfrm>
            <a:off x="282632" y="364733"/>
            <a:ext cx="13849004" cy="769441"/>
          </a:xfrm>
          <a:prstGeom prst="rect">
            <a:avLst/>
          </a:prstGeom>
          <a:noFill/>
        </p:spPr>
        <p:txBody>
          <a:bodyPr wrap="square" rtlCol="0">
            <a:spAutoFit/>
          </a:bodyPr>
          <a:lstStyle/>
          <a:p>
            <a:r>
              <a:rPr lang="en-US" sz="4400" b="1" dirty="0"/>
              <a:t>Summer Rising Information Reminders</a:t>
            </a:r>
          </a:p>
        </p:txBody>
      </p:sp>
      <p:sp>
        <p:nvSpPr>
          <p:cNvPr id="3" name="Content Placeholder 2">
            <a:extLst>
              <a:ext uri="{FF2B5EF4-FFF2-40B4-BE49-F238E27FC236}">
                <a16:creationId xmlns:a16="http://schemas.microsoft.com/office/drawing/2014/main" id="{064DC2D7-DADB-75C7-0BA4-AB613C22325B}"/>
              </a:ext>
            </a:extLst>
          </p:cNvPr>
          <p:cNvSpPr>
            <a:spLocks noGrp="1"/>
          </p:cNvSpPr>
          <p:nvPr>
            <p:ph idx="1"/>
          </p:nvPr>
        </p:nvSpPr>
        <p:spPr>
          <a:xfrm>
            <a:off x="1180408" y="2343100"/>
            <a:ext cx="17420722" cy="7985567"/>
          </a:xfrm>
        </p:spPr>
        <p:txBody>
          <a:bodyPr vert="horz" lIns="91440" tIns="45720" rIns="91440" bIns="45720" rtlCol="0" anchor="t">
            <a:normAutofit/>
          </a:bodyPr>
          <a:lstStyle/>
          <a:p>
            <a:pPr marL="571500" indent="-571500"/>
            <a:r>
              <a:rPr lang="en-US" sz="4350" b="1" dirty="0">
                <a:solidFill>
                  <a:srgbClr val="009EF3"/>
                </a:solidFill>
                <a:ea typeface="Calibri" panose="020F0502020204030204"/>
                <a:cs typeface="Calibri" panose="020F0502020204030204"/>
              </a:rPr>
              <a:t>March 4th Summer Rising Application Opens</a:t>
            </a:r>
            <a:endParaRPr lang="en-US" b="1" dirty="0">
              <a:solidFill>
                <a:srgbClr val="009EF3"/>
              </a:solidFill>
            </a:endParaRPr>
          </a:p>
          <a:p>
            <a:pPr marL="571500" indent="-571500"/>
            <a:r>
              <a:rPr lang="en-US" sz="4350" b="1" dirty="0">
                <a:solidFill>
                  <a:srgbClr val="009EF3"/>
                </a:solidFill>
                <a:ea typeface="Calibri" panose="020F0502020204030204"/>
                <a:cs typeface="Calibri" panose="020F0502020204030204"/>
              </a:rPr>
              <a:t>March 28th Summer Rising Application Closes</a:t>
            </a:r>
          </a:p>
          <a:p>
            <a:pPr marL="571500" indent="-571500"/>
            <a:r>
              <a:rPr lang="en-US" sz="4350" b="1" dirty="0">
                <a:solidFill>
                  <a:srgbClr val="009EF3"/>
                </a:solidFill>
                <a:ea typeface="Calibri" panose="020F0502020204030204"/>
                <a:cs typeface="Calibri" panose="020F0502020204030204"/>
              </a:rPr>
              <a:t>April 24th Summer Rising Results Shared With Families</a:t>
            </a:r>
          </a:p>
          <a:p>
            <a:pPr marL="571500" indent="-571500"/>
            <a:r>
              <a:rPr lang="en-US" sz="4350" b="1" dirty="0">
                <a:solidFill>
                  <a:srgbClr val="009EF3"/>
                </a:solidFill>
                <a:ea typeface="Calibri" panose="020F0502020204030204"/>
                <a:cs typeface="Calibri" panose="020F0502020204030204"/>
              </a:rPr>
              <a:t>May 8th Acceptance Deadline</a:t>
            </a:r>
          </a:p>
          <a:p>
            <a:pPr marL="0" indent="0">
              <a:buNone/>
            </a:pPr>
            <a:endParaRPr lang="en-US" sz="4350" dirty="0">
              <a:ea typeface="Calibri" panose="020F0502020204030204"/>
              <a:cs typeface="Calibri" panose="020F0502020204030204"/>
            </a:endParaRPr>
          </a:p>
          <a:p>
            <a:pPr marL="0" indent="0">
              <a:buNone/>
            </a:pPr>
            <a:r>
              <a:rPr lang="en-US" sz="4350" b="1" dirty="0">
                <a:ea typeface="Calibri" panose="020F0502020204030204"/>
                <a:cs typeface="Calibri" panose="020F0502020204030204"/>
              </a:rPr>
              <a:t>RESOURCES</a:t>
            </a:r>
          </a:p>
          <a:p>
            <a:pPr marL="0" indent="0">
              <a:buNone/>
            </a:pPr>
            <a:r>
              <a:rPr lang="en-US" sz="4350" dirty="0">
                <a:ea typeface="Calibri" panose="020F0502020204030204"/>
                <a:cs typeface="Calibri" panose="020F0502020204030204"/>
                <a:hlinkClick r:id="rId2"/>
              </a:rPr>
              <a:t>Learn more about the admission process.</a:t>
            </a:r>
          </a:p>
          <a:p>
            <a:pPr marL="0" indent="0">
              <a:buNone/>
            </a:pPr>
            <a:r>
              <a:rPr lang="en-US" sz="4350" dirty="0">
                <a:ea typeface="Calibri" panose="020F0502020204030204"/>
                <a:cs typeface="Calibri" panose="020F0502020204030204"/>
                <a:hlinkClick r:id="rId3"/>
              </a:rPr>
              <a:t>MySchools</a:t>
            </a:r>
            <a:r>
              <a:rPr lang="en-US" sz="4350" dirty="0">
                <a:ea typeface="Calibri" panose="020F0502020204030204"/>
                <a:cs typeface="Calibri" panose="020F0502020204030204"/>
              </a:rPr>
              <a:t> </a:t>
            </a:r>
          </a:p>
          <a:p>
            <a:pPr marL="0" indent="0">
              <a:buNone/>
            </a:pPr>
            <a:endParaRPr lang="en-US" sz="4350" dirty="0">
              <a:ea typeface="Calibri" panose="020F0502020204030204"/>
              <a:cs typeface="Calibri" panose="020F0502020204030204"/>
            </a:endParaRPr>
          </a:p>
          <a:p>
            <a:pPr marL="0" indent="0">
              <a:buNone/>
            </a:pPr>
            <a:endParaRPr lang="en-US" sz="4350" dirty="0">
              <a:ea typeface="Calibri" panose="020F0502020204030204"/>
              <a:cs typeface="Calibri" panose="020F0502020204030204"/>
            </a:endParaRPr>
          </a:p>
        </p:txBody>
      </p:sp>
    </p:spTree>
    <p:extLst>
      <p:ext uri="{BB962C8B-B14F-4D97-AF65-F5344CB8AC3E}">
        <p14:creationId xmlns:p14="http://schemas.microsoft.com/office/powerpoint/2010/main" val="554492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5">
            <a:extLst>
              <a:ext uri="{FF2B5EF4-FFF2-40B4-BE49-F238E27FC236}">
                <a16:creationId xmlns:a16="http://schemas.microsoft.com/office/drawing/2014/main" id="{541A5C72-B819-45F8-8C42-690DF253DD65}"/>
              </a:ext>
            </a:extLst>
          </p:cNvPr>
          <p:cNvSpPr/>
          <p:nvPr/>
        </p:nvSpPr>
        <p:spPr>
          <a:xfrm>
            <a:off x="0" y="85450"/>
            <a:ext cx="14440479" cy="1322363"/>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nchor="t"/>
          <a:lstStyle/>
          <a:p>
            <a:r>
              <a:rPr lang="en-US" sz="7200" b="1"/>
              <a:t> Thank you, Principal </a:t>
            </a:r>
            <a:r>
              <a:rPr lang="en-US" sz="7200" b="1" err="1"/>
              <a:t>Suraci</a:t>
            </a:r>
            <a:endParaRPr lang="en-US" sz="7200" b="1"/>
          </a:p>
        </p:txBody>
      </p:sp>
      <p:pic>
        <p:nvPicPr>
          <p:cNvPr id="2" name="Picture 1">
            <a:extLst>
              <a:ext uri="{FF2B5EF4-FFF2-40B4-BE49-F238E27FC236}">
                <a16:creationId xmlns:a16="http://schemas.microsoft.com/office/drawing/2014/main" id="{2B43481D-7166-E6E7-B574-CA480A413A63}"/>
              </a:ext>
            </a:extLst>
          </p:cNvPr>
          <p:cNvPicPr>
            <a:picLocks noChangeAspect="1"/>
          </p:cNvPicPr>
          <p:nvPr/>
        </p:nvPicPr>
        <p:blipFill>
          <a:blip r:embed="rId2"/>
          <a:stretch>
            <a:fillRect/>
          </a:stretch>
        </p:blipFill>
        <p:spPr>
          <a:xfrm>
            <a:off x="104931" y="4842082"/>
            <a:ext cx="6429219" cy="5869103"/>
          </a:xfrm>
          <a:prstGeom prst="rect">
            <a:avLst/>
          </a:prstGeom>
        </p:spPr>
      </p:pic>
      <p:sp>
        <p:nvSpPr>
          <p:cNvPr id="4" name="TextBox 3">
            <a:extLst>
              <a:ext uri="{FF2B5EF4-FFF2-40B4-BE49-F238E27FC236}">
                <a16:creationId xmlns:a16="http://schemas.microsoft.com/office/drawing/2014/main" id="{291E7310-61C5-F21F-76A1-B510A0F3F5C6}"/>
              </a:ext>
            </a:extLst>
          </p:cNvPr>
          <p:cNvSpPr txBox="1"/>
          <p:nvPr/>
        </p:nvSpPr>
        <p:spPr>
          <a:xfrm>
            <a:off x="176777" y="1799327"/>
            <a:ext cx="18656757" cy="3046988"/>
          </a:xfrm>
          <a:prstGeom prst="rect">
            <a:avLst/>
          </a:prstGeom>
          <a:noFill/>
        </p:spPr>
        <p:txBody>
          <a:bodyPr wrap="square">
            <a:spAutoFit/>
          </a:bodyPr>
          <a:lstStyle/>
          <a:p>
            <a:r>
              <a:rPr lang="en-US" sz="4800" b="1"/>
              <a:t>Congratulations to Principal Vincent </a:t>
            </a:r>
            <a:r>
              <a:rPr lang="en-US" sz="4800" b="1" err="1"/>
              <a:t>Suraci</a:t>
            </a:r>
            <a:r>
              <a:rPr lang="en-US" sz="4800" b="1"/>
              <a:t> on his well-deserved retirement from JHS 157, and heartfelt thanks for his many years of dedicated service to our community! We also would like to welcome </a:t>
            </a:r>
          </a:p>
          <a:p>
            <a:r>
              <a:rPr lang="en-US" sz="4800" b="1"/>
              <a:t>Ms. Angela Ancona Lisa as Interim Acting Principal of JHS 157. </a:t>
            </a:r>
          </a:p>
        </p:txBody>
      </p:sp>
      <p:pic>
        <p:nvPicPr>
          <p:cNvPr id="5" name="Picture 4" descr="A person holding a folder and another person standing in a room&#10;&#10;AI-generated content may be incorrect.">
            <a:extLst>
              <a:ext uri="{FF2B5EF4-FFF2-40B4-BE49-F238E27FC236}">
                <a16:creationId xmlns:a16="http://schemas.microsoft.com/office/drawing/2014/main" id="{7E3094C0-2A50-5955-A779-DC04D148D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7913" y="4864100"/>
            <a:ext cx="7772400" cy="5829300"/>
          </a:xfrm>
          <a:prstGeom prst="rect">
            <a:avLst/>
          </a:prstGeom>
        </p:spPr>
      </p:pic>
      <p:pic>
        <p:nvPicPr>
          <p:cNvPr id="7" name="Picture 6" descr="A group of people sitting at tables with laptops&#10;&#10;AI-generated content may be incorrect.">
            <a:extLst>
              <a:ext uri="{FF2B5EF4-FFF2-40B4-BE49-F238E27FC236}">
                <a16:creationId xmlns:a16="http://schemas.microsoft.com/office/drawing/2014/main" id="{4287F29E-2938-D1DF-CC14-6B769468C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5555" y="4881885"/>
            <a:ext cx="6857209" cy="5829300"/>
          </a:xfrm>
          <a:prstGeom prst="rect">
            <a:avLst/>
          </a:prstGeom>
        </p:spPr>
      </p:pic>
    </p:spTree>
    <p:extLst>
      <p:ext uri="{BB962C8B-B14F-4D97-AF65-F5344CB8AC3E}">
        <p14:creationId xmlns:p14="http://schemas.microsoft.com/office/powerpoint/2010/main" val="3781339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8243DD17-CCDA-4CB6-B60E-D908CE45F6E0}"/>
              </a:ext>
            </a:extLst>
          </p:cNvPr>
          <p:cNvGrpSpPr/>
          <p:nvPr/>
        </p:nvGrpSpPr>
        <p:grpSpPr>
          <a:xfrm>
            <a:off x="-1" y="2579405"/>
            <a:ext cx="3942557" cy="828000"/>
            <a:chOff x="-1" y="546100"/>
            <a:chExt cx="3942557" cy="828000"/>
          </a:xfrm>
        </p:grpSpPr>
        <p:sp>
          <p:nvSpPr>
            <p:cNvPr id="48" name="object 25">
              <a:extLst>
                <a:ext uri="{FF2B5EF4-FFF2-40B4-BE49-F238E27FC236}">
                  <a16:creationId xmlns:a16="http://schemas.microsoft.com/office/drawing/2014/main" id="{6AA20AFB-F22F-4376-B43E-B1732B755903}"/>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sp>
          <p:nvSpPr>
            <p:cNvPr id="49" name="object 25">
              <a:extLst>
                <a:ext uri="{FF2B5EF4-FFF2-40B4-BE49-F238E27FC236}">
                  <a16:creationId xmlns:a16="http://schemas.microsoft.com/office/drawing/2014/main" id="{BC083F3F-27C3-451C-A79A-91BBE96CB6F6}"/>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lstStyle/>
            <a:p>
              <a:endParaRPr/>
            </a:p>
          </p:txBody>
        </p:sp>
      </p:grpSp>
      <p:sp>
        <p:nvSpPr>
          <p:cNvPr id="9" name="object 9"/>
          <p:cNvSpPr txBox="1"/>
          <p:nvPr/>
        </p:nvSpPr>
        <p:spPr>
          <a:xfrm>
            <a:off x="839113" y="2677845"/>
            <a:ext cx="3581400" cy="566822"/>
          </a:xfrm>
          <a:prstGeom prst="rect">
            <a:avLst/>
          </a:prstGeom>
        </p:spPr>
        <p:txBody>
          <a:bodyPr vert="horz" wrap="square" lIns="0" tIns="12700" rIns="0" bIns="0" rtlCol="0">
            <a:spAutoFit/>
          </a:bodyPr>
          <a:lstStyle/>
          <a:p>
            <a:pPr marL="12700">
              <a:spcBef>
                <a:spcPts val="100"/>
              </a:spcBef>
            </a:pPr>
            <a:r>
              <a:rPr lang="en-US" sz="3600" b="1" spc="-5">
                <a:solidFill>
                  <a:srgbClr val="FFFFFF"/>
                </a:solidFill>
                <a:latin typeface="Times New Roman" panose="02020603050405020304" pitchFamily="18" charset="0"/>
                <a:cs typeface="Times New Roman" panose="02020603050405020304" pitchFamily="18" charset="0"/>
              </a:rPr>
              <a:t>Mission</a:t>
            </a:r>
            <a:r>
              <a:rPr lang="en-US" sz="2800" spc="-5">
                <a:solidFill>
                  <a:srgbClr val="FFFFFF"/>
                </a:solidFill>
                <a:cs typeface="Source Sans Pro Light"/>
              </a:rPr>
              <a:t> </a:t>
            </a:r>
            <a:endParaRPr sz="2800">
              <a:cs typeface="Source Sans Pro Light"/>
            </a:endParaRPr>
          </a:p>
        </p:txBody>
      </p:sp>
      <p:sp>
        <p:nvSpPr>
          <p:cNvPr id="10" name="object 10"/>
          <p:cNvSpPr txBox="1"/>
          <p:nvPr/>
        </p:nvSpPr>
        <p:spPr>
          <a:xfrm>
            <a:off x="971550" y="3576007"/>
            <a:ext cx="17220406" cy="2775119"/>
          </a:xfrm>
          <a:prstGeom prst="rect">
            <a:avLst/>
          </a:prstGeom>
        </p:spPr>
        <p:txBody>
          <a:bodyPr vert="horz" wrap="square" lIns="0" tIns="5080" rIns="0" bIns="0" rtlCol="0" anchor="t">
            <a:spAutoFit/>
          </a:bodyPr>
          <a:lstStyle/>
          <a:p>
            <a:r>
              <a:rPr lang="en-US" sz="3000" b="1">
                <a:solidFill>
                  <a:srgbClr val="00B0F0"/>
                </a:solidFill>
                <a:latin typeface="Times New Roman"/>
                <a:cs typeface="Times New Roman"/>
              </a:rPr>
              <a:t>In Community School District 28 we focus on equity as a lever for achievement for every single scholar. We are a district of excellence. We commit to every school maintaining high academic standards and working closely with families so that all scholars are learning at high levels. Beginning with school leaders, teachers, students and community partners, we also commit to being a district of learners ensuring that we promote critical thinking rooted in core content conceptual understanding through creative problem solving, technology innovation, social emotional learning and community advocacy.</a:t>
            </a:r>
            <a:endParaRPr lang="en-US" sz="3000" b="1">
              <a:latin typeface="Times New Roman" panose="02020603050405020304" pitchFamily="18" charset="0"/>
              <a:cs typeface="Times New Roman" panose="02020603050405020304" pitchFamily="18" charset="0"/>
            </a:endParaRPr>
          </a:p>
        </p:txBody>
      </p:sp>
      <p:sp>
        <p:nvSpPr>
          <p:cNvPr id="25" name="object 25"/>
          <p:cNvSpPr/>
          <p:nvPr/>
        </p:nvSpPr>
        <p:spPr>
          <a:xfrm>
            <a:off x="-794" y="6638621"/>
            <a:ext cx="3943350"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8201"/>
          </a:solidFill>
        </p:spPr>
        <p:txBody>
          <a:bodyPr wrap="square" lIns="0" tIns="0" rIns="0" bIns="0" rtlCol="0"/>
          <a:lstStyle/>
          <a:p>
            <a:endParaRPr/>
          </a:p>
        </p:txBody>
      </p:sp>
      <p:sp>
        <p:nvSpPr>
          <p:cNvPr id="26" name="object 26"/>
          <p:cNvSpPr txBox="1"/>
          <p:nvPr/>
        </p:nvSpPr>
        <p:spPr>
          <a:xfrm>
            <a:off x="951956" y="6778031"/>
            <a:ext cx="2561858" cy="566822"/>
          </a:xfrm>
          <a:prstGeom prst="rect">
            <a:avLst/>
          </a:prstGeom>
        </p:spPr>
        <p:txBody>
          <a:bodyPr vert="horz" wrap="square" lIns="0" tIns="12700" rIns="0" bIns="0" rtlCol="0">
            <a:spAutoFit/>
          </a:bodyPr>
          <a:lstStyle/>
          <a:p>
            <a:pPr marL="12700">
              <a:spcBef>
                <a:spcPts val="100"/>
              </a:spcBef>
            </a:pPr>
            <a:r>
              <a:rPr lang="en-US" sz="3600" b="1">
                <a:solidFill>
                  <a:schemeClr val="bg1"/>
                </a:solidFill>
                <a:latin typeface="Times New Roman" panose="02020603050405020304" pitchFamily="18" charset="0"/>
                <a:cs typeface="Times New Roman" panose="02020603050405020304" pitchFamily="18" charset="0"/>
              </a:rPr>
              <a:t>Vision</a:t>
            </a:r>
            <a:r>
              <a:rPr lang="en-US" sz="2800">
                <a:cs typeface="Source Sans Pro Light"/>
              </a:rPr>
              <a:t> </a:t>
            </a:r>
            <a:endParaRPr sz="2800">
              <a:cs typeface="Source Sans Pro Light"/>
            </a:endParaRPr>
          </a:p>
        </p:txBody>
      </p:sp>
      <p:sp>
        <p:nvSpPr>
          <p:cNvPr id="2" name="Rectangle 1"/>
          <p:cNvSpPr/>
          <p:nvPr/>
        </p:nvSpPr>
        <p:spPr>
          <a:xfrm>
            <a:off x="971550" y="7629601"/>
            <a:ext cx="16806819" cy="2400657"/>
          </a:xfrm>
          <a:prstGeom prst="rect">
            <a:avLst/>
          </a:prstGeom>
        </p:spPr>
        <p:txBody>
          <a:bodyPr wrap="square" lIns="91440" tIns="45720" rIns="91440" bIns="45720" anchor="t">
            <a:spAutoFit/>
          </a:bodyPr>
          <a:lstStyle/>
          <a:p>
            <a:r>
              <a:rPr lang="en-US" sz="3000" b="1">
                <a:solidFill>
                  <a:srgbClr val="FFA100"/>
                </a:solidFill>
                <a:latin typeface="Times New Roman"/>
                <a:cs typeface="Times New Roman"/>
              </a:rPr>
              <a:t>In Community School District 28 we celebrate our differences because we understand that woven into those differences is the knowledge that they offer us unlimited possibility to learn and expand our knowledge of and commitment to all humanity. We are beautifully diverse, varied; coming from countless racial, ethnic, language, and belief backgrounds. We commit to striving for </a:t>
            </a:r>
            <a:r>
              <a:rPr lang="en-US" sz="3000" b="1" i="1">
                <a:solidFill>
                  <a:srgbClr val="FFA100"/>
                </a:solidFill>
                <a:latin typeface="Times New Roman"/>
                <a:cs typeface="Times New Roman"/>
              </a:rPr>
              <a:t>inestimable contribution</a:t>
            </a:r>
            <a:r>
              <a:rPr lang="en-US" sz="3000" b="1">
                <a:solidFill>
                  <a:srgbClr val="FFA100"/>
                </a:solidFill>
                <a:latin typeface="Times New Roman"/>
                <a:cs typeface="Times New Roman"/>
              </a:rPr>
              <a:t> to the lives of our scholars.</a:t>
            </a:r>
          </a:p>
        </p:txBody>
      </p:sp>
      <p:sp>
        <p:nvSpPr>
          <p:cNvPr id="11" name="object 9">
            <a:extLst>
              <a:ext uri="{FF2B5EF4-FFF2-40B4-BE49-F238E27FC236}">
                <a16:creationId xmlns:a16="http://schemas.microsoft.com/office/drawing/2014/main" id="{93393489-8285-4C0E-206D-308E58B21F87}"/>
              </a:ext>
            </a:extLst>
          </p:cNvPr>
          <p:cNvSpPr txBox="1"/>
          <p:nvPr/>
        </p:nvSpPr>
        <p:spPr>
          <a:xfrm>
            <a:off x="155088" y="251647"/>
            <a:ext cx="16927680" cy="1872307"/>
          </a:xfrm>
          <a:prstGeom prst="rect">
            <a:avLst/>
          </a:prstGeom>
        </p:spPr>
        <p:txBody>
          <a:bodyPr vert="horz" wrap="square" lIns="0" tIns="12700" rIns="0" bIns="0" rtlCol="0" anchor="t">
            <a:spAutoFit/>
          </a:bodyPr>
          <a:lstStyle/>
          <a:p>
            <a:pPr marL="12700" algn="ctr">
              <a:spcBef>
                <a:spcPts val="100"/>
              </a:spcBef>
            </a:pPr>
            <a:r>
              <a:rPr lang="en-US" sz="3600" b="1" spc="-5">
                <a:solidFill>
                  <a:srgbClr val="832E8A"/>
                </a:solidFill>
                <a:latin typeface="Times New Roman"/>
                <a:cs typeface="Times New Roman"/>
              </a:rPr>
              <a:t>District 28 Vision, Mission &amp; Goals</a:t>
            </a:r>
          </a:p>
          <a:p>
            <a:pPr marL="12700">
              <a:spcBef>
                <a:spcPts val="100"/>
              </a:spcBef>
            </a:pPr>
            <a:r>
              <a:rPr lang="en-US" sz="2800" spc="-5">
                <a:solidFill>
                  <a:srgbClr val="832E8A"/>
                </a:solidFill>
                <a:latin typeface="Times New Roman"/>
                <a:ea typeface="Calibri"/>
                <a:cs typeface="Times New Roman"/>
              </a:rPr>
              <a:t>The United Nations' mission statement includes the line, "In this noble undertaking, cooperation, collaboration, unity, and solidarity must be the light we should seek and follow.  We commit to strive for </a:t>
            </a:r>
            <a:r>
              <a:rPr lang="en-US" sz="2800" i="1" spc="-5">
                <a:solidFill>
                  <a:srgbClr val="832E8A"/>
                </a:solidFill>
                <a:latin typeface="Times New Roman"/>
                <a:ea typeface="Calibri"/>
                <a:cs typeface="Times New Roman"/>
              </a:rPr>
              <a:t>inestimable contribution to human progress."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C44FE-5392-C98B-118F-0DF258B3A9B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22A6932-E9E8-5778-ABFA-DB196A800900}"/>
              </a:ext>
            </a:extLst>
          </p:cNvPr>
          <p:cNvGrpSpPr/>
          <p:nvPr/>
        </p:nvGrpSpPr>
        <p:grpSpPr>
          <a:xfrm>
            <a:off x="0" y="0"/>
            <a:ext cx="13420578" cy="1225244"/>
            <a:chOff x="-1" y="546100"/>
            <a:chExt cx="7755187" cy="828000"/>
          </a:xfrm>
          <a:solidFill>
            <a:srgbClr val="FFFF00"/>
          </a:solidFill>
        </p:grpSpPr>
        <p:grpSp>
          <p:nvGrpSpPr>
            <p:cNvPr id="4" name="Group 3">
              <a:extLst>
                <a:ext uri="{FF2B5EF4-FFF2-40B4-BE49-F238E27FC236}">
                  <a16:creationId xmlns:a16="http://schemas.microsoft.com/office/drawing/2014/main" id="{40E47ADE-A399-236A-4634-0E4F66DBFC41}"/>
                </a:ext>
              </a:extLst>
            </p:cNvPr>
            <p:cNvGrpSpPr/>
            <p:nvPr/>
          </p:nvGrpSpPr>
          <p:grpSpPr>
            <a:xfrm>
              <a:off x="-1" y="546100"/>
              <a:ext cx="3942557" cy="828000"/>
              <a:chOff x="-1" y="546100"/>
              <a:chExt cx="3942557" cy="828000"/>
            </a:xfrm>
            <a:grpFill/>
          </p:grpSpPr>
          <p:sp>
            <p:nvSpPr>
              <p:cNvPr id="8" name="object 25">
                <a:extLst>
                  <a:ext uri="{FF2B5EF4-FFF2-40B4-BE49-F238E27FC236}">
                    <a16:creationId xmlns:a16="http://schemas.microsoft.com/office/drawing/2014/main" id="{35BB0A45-7747-1414-24AB-EBBB195FA7F6}"/>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lstStyle/>
              <a:p>
                <a:endParaRPr>
                  <a:highlight>
                    <a:srgbClr val="FFBF00"/>
                  </a:highlight>
                  <a:latin typeface="Calibri Light"/>
                  <a:ea typeface="Calibri Light"/>
                  <a:cs typeface="Calibri Light"/>
                </a:endParaRPr>
              </a:p>
            </p:txBody>
          </p:sp>
          <p:sp>
            <p:nvSpPr>
              <p:cNvPr id="9" name="object 25">
                <a:extLst>
                  <a:ext uri="{FF2B5EF4-FFF2-40B4-BE49-F238E27FC236}">
                    <a16:creationId xmlns:a16="http://schemas.microsoft.com/office/drawing/2014/main" id="{6E2D2CC8-BABC-0951-0044-E3479374E6E4}"/>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Calibri Light"/>
                  <a:ea typeface="Calibri Light"/>
                  <a:cs typeface="Calibri Light"/>
                </a:endParaRPr>
              </a:p>
            </p:txBody>
          </p:sp>
        </p:grpSp>
        <p:grpSp>
          <p:nvGrpSpPr>
            <p:cNvPr id="5" name="Group 4">
              <a:extLst>
                <a:ext uri="{FF2B5EF4-FFF2-40B4-BE49-F238E27FC236}">
                  <a16:creationId xmlns:a16="http://schemas.microsoft.com/office/drawing/2014/main" id="{E19D2089-D842-A2AA-D711-606CFE62BFBC}"/>
                </a:ext>
              </a:extLst>
            </p:cNvPr>
            <p:cNvGrpSpPr/>
            <p:nvPr/>
          </p:nvGrpSpPr>
          <p:grpSpPr>
            <a:xfrm>
              <a:off x="408772" y="546100"/>
              <a:ext cx="7346414" cy="828000"/>
              <a:chOff x="-277028" y="546100"/>
              <a:chExt cx="7346414" cy="828000"/>
            </a:xfrm>
            <a:grpFill/>
          </p:grpSpPr>
          <p:sp>
            <p:nvSpPr>
              <p:cNvPr id="6" name="object 25">
                <a:extLst>
                  <a:ext uri="{FF2B5EF4-FFF2-40B4-BE49-F238E27FC236}">
                    <a16:creationId xmlns:a16="http://schemas.microsoft.com/office/drawing/2014/main" id="{24397248-20EF-CDE9-3802-578A52A31925}"/>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Calibri Light"/>
                  <a:ea typeface="Calibri Light"/>
                  <a:cs typeface="Calibri Light"/>
                </a:endParaRPr>
              </a:p>
            </p:txBody>
          </p:sp>
          <p:sp>
            <p:nvSpPr>
              <p:cNvPr id="7" name="object 25">
                <a:extLst>
                  <a:ext uri="{FF2B5EF4-FFF2-40B4-BE49-F238E27FC236}">
                    <a16:creationId xmlns:a16="http://schemas.microsoft.com/office/drawing/2014/main" id="{50EFC191-306E-F570-87DA-F5C99D243752}"/>
                  </a:ext>
                </a:extLst>
              </p:cNvPr>
              <p:cNvSpPr/>
              <p:nvPr/>
            </p:nvSpPr>
            <p:spPr>
              <a:xfrm>
                <a:off x="-277028" y="546100"/>
                <a:ext cx="7346414"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endParaRPr lang="en-US">
                  <a:highlight>
                    <a:srgbClr val="FFBF00"/>
                  </a:highlight>
                  <a:latin typeface="Calibri Light"/>
                  <a:ea typeface="Calibri Light"/>
                  <a:cs typeface="Calibri Light"/>
                </a:endParaRPr>
              </a:p>
            </p:txBody>
          </p:sp>
        </p:grpSp>
      </p:grpSp>
      <p:sp>
        <p:nvSpPr>
          <p:cNvPr id="11" name="TextBox 10">
            <a:extLst>
              <a:ext uri="{FF2B5EF4-FFF2-40B4-BE49-F238E27FC236}">
                <a16:creationId xmlns:a16="http://schemas.microsoft.com/office/drawing/2014/main" id="{D33C2801-C268-2FA1-D3AB-97163F0E82D9}"/>
              </a:ext>
            </a:extLst>
          </p:cNvPr>
          <p:cNvSpPr txBox="1"/>
          <p:nvPr/>
        </p:nvSpPr>
        <p:spPr>
          <a:xfrm>
            <a:off x="340602" y="259016"/>
            <a:ext cx="109547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latin typeface="Calibri Light"/>
                <a:ea typeface="Calibri Light"/>
                <a:cs typeface="Calibri Light"/>
              </a:rPr>
              <a:t>NYCPS Update on Immigration Policies</a:t>
            </a:r>
          </a:p>
        </p:txBody>
      </p:sp>
      <p:sp>
        <p:nvSpPr>
          <p:cNvPr id="15" name="Text Placeholder 2">
            <a:extLst>
              <a:ext uri="{FF2B5EF4-FFF2-40B4-BE49-F238E27FC236}">
                <a16:creationId xmlns:a16="http://schemas.microsoft.com/office/drawing/2014/main" id="{1E1015A3-D76B-04C3-DE01-E67A73BCD58D}"/>
              </a:ext>
            </a:extLst>
          </p:cNvPr>
          <p:cNvSpPr>
            <a:spLocks noGrp="1"/>
          </p:cNvSpPr>
          <p:nvPr/>
        </p:nvSpPr>
        <p:spPr>
          <a:xfrm>
            <a:off x="519919" y="1225244"/>
            <a:ext cx="16400881" cy="5145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320"/>
              </a:spcBef>
              <a:spcAft>
                <a:spcPts val="0"/>
              </a:spcAft>
              <a:buClr>
                <a:schemeClr val="dk2"/>
              </a:buClr>
              <a:buSzPts val="1400"/>
              <a:buFont typeface="Nunito"/>
              <a:buNone/>
              <a:defRPr sz="1300" b="0" i="0" u="none" strike="noStrike" cap="none">
                <a:solidFill>
                  <a:schemeClr val="dk2"/>
                </a:solidFill>
                <a:latin typeface="Nunito"/>
                <a:ea typeface="Nunito"/>
                <a:cs typeface="Nunito"/>
                <a:sym typeface="Nunito"/>
              </a:defRPr>
            </a:lvl1pPr>
            <a:lvl2pPr marL="914400" marR="0" lvl="1" indent="-355600" algn="l" rtl="0">
              <a:lnSpc>
                <a:spcPct val="95000"/>
              </a:lnSpc>
              <a:spcBef>
                <a:spcPts val="400"/>
              </a:spcBef>
              <a:spcAft>
                <a:spcPts val="0"/>
              </a:spcAft>
              <a:buClr>
                <a:schemeClr val="dk2"/>
              </a:buClr>
              <a:buSzPts val="2000"/>
              <a:buFont typeface="Nunito"/>
              <a:buChar char="&gt;"/>
              <a:defRPr sz="1100" b="0" i="0" u="none" strike="noStrike" cap="none">
                <a:solidFill>
                  <a:schemeClr val="dk2"/>
                </a:solidFill>
                <a:latin typeface="Nunito"/>
                <a:ea typeface="Nunito"/>
                <a:cs typeface="Nunito"/>
                <a:sym typeface="Nunito"/>
              </a:defRPr>
            </a:lvl2pPr>
            <a:lvl3pPr marL="1371600" marR="0" lvl="2" indent="-355600" algn="l" rtl="0">
              <a:lnSpc>
                <a:spcPct val="95000"/>
              </a:lnSpc>
              <a:spcBef>
                <a:spcPts val="400"/>
              </a:spcBef>
              <a:spcAft>
                <a:spcPts val="0"/>
              </a:spcAft>
              <a:buClr>
                <a:schemeClr val="dk2"/>
              </a:buClr>
              <a:buSzPts val="2000"/>
              <a:buFont typeface="Nunito"/>
              <a:buChar char="▪"/>
              <a:defRPr sz="1100" b="0" i="0" u="none" strike="noStrike" cap="none">
                <a:solidFill>
                  <a:schemeClr val="dk2"/>
                </a:solidFill>
                <a:latin typeface="Nunito"/>
                <a:ea typeface="Nunito"/>
                <a:cs typeface="Nunito"/>
                <a:sym typeface="Nunito"/>
              </a:defRPr>
            </a:lvl3pPr>
            <a:lvl4pPr marL="1828800" marR="0" lvl="3"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4pPr>
            <a:lvl5pPr marL="2286000" marR="0" lvl="4"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5pPr>
            <a:lvl6pPr marL="2743200" marR="0" lvl="5"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6pPr>
            <a:lvl7pPr marL="3200400" marR="0" lvl="6"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7pPr>
            <a:lvl8pPr marL="3657600" marR="0" lvl="7"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8pPr>
            <a:lvl9pPr marL="4114800" marR="0" lvl="8"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9pPr>
          </a:lstStyle>
          <a:p>
            <a:pPr>
              <a:lnSpc>
                <a:spcPct val="150000"/>
              </a:lnSpc>
            </a:pPr>
            <a:r>
              <a:rPr lang="en-US" sz="3600" b="1" dirty="0">
                <a:solidFill>
                  <a:srgbClr val="009EF3"/>
                </a:solidFill>
                <a:latin typeface="Calibri" panose="020F0502020204030204" pitchFamily="34" charset="0"/>
                <a:cs typeface="Calibri" panose="020F0502020204030204" pitchFamily="34" charset="0"/>
              </a:rPr>
              <a:t>ALL Schools DIRECTED to follow the guidelines from the NYCPS and Mayor’s Office</a:t>
            </a:r>
          </a:p>
          <a:p>
            <a:pPr>
              <a:lnSpc>
                <a:spcPct val="150000"/>
              </a:lnSpc>
              <a:buFont typeface="Calibri"/>
              <a:buChar char="-"/>
            </a:pPr>
            <a:r>
              <a:rPr lang="en-US" sz="3600" b="1" dirty="0">
                <a:solidFill>
                  <a:schemeClr val="tx1"/>
                </a:solidFill>
                <a:highlight>
                  <a:srgbClr val="FFFF00"/>
                </a:highlight>
                <a:latin typeface="Calibri" panose="020F0502020204030204" pitchFamily="34" charset="0"/>
                <a:cs typeface="Calibri" panose="020F0502020204030204" pitchFamily="34" charset="0"/>
              </a:rPr>
              <a:t>These guidelines were messaged all Principals on Friday January 24th </a:t>
            </a:r>
          </a:p>
          <a:p>
            <a:pPr lvl="1">
              <a:lnSpc>
                <a:spcPct val="150000"/>
              </a:lnSpc>
              <a:buSzPts val="1400"/>
              <a:buFont typeface="Courier New"/>
              <a:buChar char="o"/>
            </a:pPr>
            <a:r>
              <a:rPr lang="en-US" sz="3600" b="1" dirty="0">
                <a:solidFill>
                  <a:srgbClr val="009EF3"/>
                </a:solidFill>
                <a:latin typeface="Calibri" panose="020F0502020204030204" pitchFamily="34" charset="0"/>
                <a:cs typeface="Calibri" panose="020F0502020204030204" pitchFamily="34" charset="0"/>
              </a:rPr>
              <a:t>District Attendance Coordinator, Goodman has presented updates to the following groups:</a:t>
            </a:r>
          </a:p>
          <a:p>
            <a:pPr lvl="2">
              <a:lnSpc>
                <a:spcPct val="150000"/>
              </a:lnSpc>
              <a:buFont typeface="Wingdings"/>
              <a:buChar char="§"/>
            </a:pPr>
            <a:r>
              <a:rPr lang="en-US" sz="3600" b="1" dirty="0">
                <a:solidFill>
                  <a:srgbClr val="009EF3"/>
                </a:solidFill>
                <a:latin typeface="Calibri" panose="020F0502020204030204" pitchFamily="34" charset="0"/>
                <a:cs typeface="Calibri" panose="020F0502020204030204" pitchFamily="34" charset="0"/>
              </a:rPr>
              <a:t>Principals Conference on 1/21/25</a:t>
            </a:r>
          </a:p>
          <a:p>
            <a:pPr lvl="2">
              <a:lnSpc>
                <a:spcPct val="150000"/>
              </a:lnSpc>
              <a:buFont typeface="Wingdings"/>
              <a:buChar char="§"/>
            </a:pPr>
            <a:r>
              <a:rPr lang="en-US" sz="3600" b="1" dirty="0">
                <a:solidFill>
                  <a:srgbClr val="009EF3"/>
                </a:solidFill>
                <a:latin typeface="Calibri" panose="020F0502020204030204" pitchFamily="34" charset="0"/>
                <a:cs typeface="Calibri" panose="020F0502020204030204" pitchFamily="34" charset="0"/>
              </a:rPr>
              <a:t>AP Conference on 1/28/25</a:t>
            </a:r>
          </a:p>
          <a:p>
            <a:pPr lvl="2">
              <a:lnSpc>
                <a:spcPct val="150000"/>
              </a:lnSpc>
              <a:buFont typeface="Wingdings"/>
              <a:buChar char="§"/>
            </a:pPr>
            <a:r>
              <a:rPr lang="en-US" sz="3600" b="1" dirty="0">
                <a:solidFill>
                  <a:srgbClr val="009EF3"/>
                </a:solidFill>
                <a:latin typeface="Calibri" panose="020F0502020204030204" pitchFamily="34" charset="0"/>
                <a:cs typeface="Calibri" panose="020F0502020204030204" pitchFamily="34" charset="0"/>
              </a:rPr>
              <a:t>D28 Trafficking Workshop – all Guidance Counselors / Social Workers / Parent Coordinators from D28 on  1/30/25</a:t>
            </a:r>
          </a:p>
          <a:p>
            <a:pPr lvl="2">
              <a:lnSpc>
                <a:spcPct val="150000"/>
              </a:lnSpc>
              <a:buFont typeface="Wingdings"/>
              <a:buChar char="§"/>
            </a:pPr>
            <a:r>
              <a:rPr lang="en-US" sz="3600" b="1" dirty="0">
                <a:solidFill>
                  <a:srgbClr val="009EF3"/>
                </a:solidFill>
                <a:latin typeface="Calibri" panose="020F0502020204030204" pitchFamily="34" charset="0"/>
                <a:cs typeface="Calibri" panose="020F0502020204030204" pitchFamily="34" charset="0"/>
              </a:rPr>
              <a:t>D28 Attendance Conference – 1/24/25</a:t>
            </a:r>
          </a:p>
          <a:p>
            <a:pPr lvl="2">
              <a:lnSpc>
                <a:spcPct val="150000"/>
              </a:lnSpc>
              <a:buFont typeface="Wingdings"/>
              <a:buChar char="§"/>
            </a:pPr>
            <a:r>
              <a:rPr lang="en-US" sz="3600" b="1" dirty="0">
                <a:solidFill>
                  <a:srgbClr val="009EF3"/>
                </a:solidFill>
                <a:latin typeface="Calibri" panose="020F0502020204030204" pitchFamily="34" charset="0"/>
                <a:cs typeface="Calibri" panose="020F0502020204030204" pitchFamily="34" charset="0"/>
              </a:rPr>
              <a:t>School Based PTA's – on 2/3/25 and another scheduled on 2/10/25</a:t>
            </a:r>
          </a:p>
        </p:txBody>
      </p:sp>
    </p:spTree>
    <p:extLst>
      <p:ext uri="{BB962C8B-B14F-4D97-AF65-F5344CB8AC3E}">
        <p14:creationId xmlns:p14="http://schemas.microsoft.com/office/powerpoint/2010/main" val="2417523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F4B86-AC56-9682-8BA3-37F3A5DA4E0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0717C86-2F09-F717-F88A-F3E243AD4804}"/>
              </a:ext>
            </a:extLst>
          </p:cNvPr>
          <p:cNvGrpSpPr/>
          <p:nvPr/>
        </p:nvGrpSpPr>
        <p:grpSpPr>
          <a:xfrm>
            <a:off x="0" y="0"/>
            <a:ext cx="13420578" cy="1225244"/>
            <a:chOff x="-1" y="546100"/>
            <a:chExt cx="7755187" cy="828000"/>
          </a:xfrm>
          <a:solidFill>
            <a:srgbClr val="FFFF00"/>
          </a:solidFill>
        </p:grpSpPr>
        <p:grpSp>
          <p:nvGrpSpPr>
            <p:cNvPr id="4" name="Group 3">
              <a:extLst>
                <a:ext uri="{FF2B5EF4-FFF2-40B4-BE49-F238E27FC236}">
                  <a16:creationId xmlns:a16="http://schemas.microsoft.com/office/drawing/2014/main" id="{693AE75D-AE1C-84AA-88E6-F521834EBFF5}"/>
                </a:ext>
              </a:extLst>
            </p:cNvPr>
            <p:cNvGrpSpPr/>
            <p:nvPr/>
          </p:nvGrpSpPr>
          <p:grpSpPr>
            <a:xfrm>
              <a:off x="-1" y="546100"/>
              <a:ext cx="3942557" cy="828000"/>
              <a:chOff x="-1" y="546100"/>
              <a:chExt cx="3942557" cy="828000"/>
            </a:xfrm>
            <a:grpFill/>
          </p:grpSpPr>
          <p:sp>
            <p:nvSpPr>
              <p:cNvPr id="8" name="object 25">
                <a:extLst>
                  <a:ext uri="{FF2B5EF4-FFF2-40B4-BE49-F238E27FC236}">
                    <a16:creationId xmlns:a16="http://schemas.microsoft.com/office/drawing/2014/main" id="{42905474-F653-2095-3B6A-D0E0E62D4E09}"/>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lstStyle/>
              <a:p>
                <a:endParaRPr sz="2000">
                  <a:highlight>
                    <a:srgbClr val="FFBF00"/>
                  </a:highlight>
                  <a:latin typeface="Calibri Light"/>
                  <a:ea typeface="Calibri Light"/>
                  <a:cs typeface="Calibri Light"/>
                </a:endParaRPr>
              </a:p>
            </p:txBody>
          </p:sp>
          <p:sp>
            <p:nvSpPr>
              <p:cNvPr id="9" name="object 25">
                <a:extLst>
                  <a:ext uri="{FF2B5EF4-FFF2-40B4-BE49-F238E27FC236}">
                    <a16:creationId xmlns:a16="http://schemas.microsoft.com/office/drawing/2014/main" id="{587F5B1B-120B-AFA5-FCC2-90B94EFC73FA}"/>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sz="2000">
                  <a:highlight>
                    <a:srgbClr val="FFBF00"/>
                  </a:highlight>
                  <a:latin typeface="Calibri Light"/>
                  <a:ea typeface="Calibri Light"/>
                  <a:cs typeface="Calibri Light"/>
                </a:endParaRPr>
              </a:p>
            </p:txBody>
          </p:sp>
        </p:grpSp>
        <p:grpSp>
          <p:nvGrpSpPr>
            <p:cNvPr id="5" name="Group 4">
              <a:extLst>
                <a:ext uri="{FF2B5EF4-FFF2-40B4-BE49-F238E27FC236}">
                  <a16:creationId xmlns:a16="http://schemas.microsoft.com/office/drawing/2014/main" id="{C55DC3D2-E241-3082-E15E-5834B95A493F}"/>
                </a:ext>
              </a:extLst>
            </p:cNvPr>
            <p:cNvGrpSpPr/>
            <p:nvPr/>
          </p:nvGrpSpPr>
          <p:grpSpPr>
            <a:xfrm>
              <a:off x="408772" y="546100"/>
              <a:ext cx="7346414" cy="828000"/>
              <a:chOff x="-277028" y="546100"/>
              <a:chExt cx="7346414" cy="828000"/>
            </a:xfrm>
            <a:grpFill/>
          </p:grpSpPr>
          <p:sp>
            <p:nvSpPr>
              <p:cNvPr id="6" name="object 25">
                <a:extLst>
                  <a:ext uri="{FF2B5EF4-FFF2-40B4-BE49-F238E27FC236}">
                    <a16:creationId xmlns:a16="http://schemas.microsoft.com/office/drawing/2014/main" id="{79920C8D-9A2E-2455-FBB9-037455206005}"/>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sz="2000">
                  <a:highlight>
                    <a:srgbClr val="FFBF00"/>
                  </a:highlight>
                  <a:latin typeface="Calibri Light"/>
                  <a:ea typeface="Calibri Light"/>
                  <a:cs typeface="Calibri Light"/>
                </a:endParaRPr>
              </a:p>
            </p:txBody>
          </p:sp>
          <p:sp>
            <p:nvSpPr>
              <p:cNvPr id="7" name="object 25">
                <a:extLst>
                  <a:ext uri="{FF2B5EF4-FFF2-40B4-BE49-F238E27FC236}">
                    <a16:creationId xmlns:a16="http://schemas.microsoft.com/office/drawing/2014/main" id="{B6372788-ECC5-0E8B-877D-10CA7E8FC5E7}"/>
                  </a:ext>
                </a:extLst>
              </p:cNvPr>
              <p:cNvSpPr/>
              <p:nvPr/>
            </p:nvSpPr>
            <p:spPr>
              <a:xfrm>
                <a:off x="-277028" y="546100"/>
                <a:ext cx="7346414"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endParaRPr lang="en-US" sz="2000">
                  <a:highlight>
                    <a:srgbClr val="FFBF00"/>
                  </a:highlight>
                  <a:latin typeface="Calibri Light"/>
                  <a:ea typeface="Calibri Light"/>
                  <a:cs typeface="Calibri Light"/>
                </a:endParaRPr>
              </a:p>
            </p:txBody>
          </p:sp>
        </p:grpSp>
      </p:grpSp>
      <p:sp>
        <p:nvSpPr>
          <p:cNvPr id="11" name="TextBox 10">
            <a:extLst>
              <a:ext uri="{FF2B5EF4-FFF2-40B4-BE49-F238E27FC236}">
                <a16:creationId xmlns:a16="http://schemas.microsoft.com/office/drawing/2014/main" id="{DC9A299A-EB01-2D25-28C2-CD0C8292CB9F}"/>
              </a:ext>
            </a:extLst>
          </p:cNvPr>
          <p:cNvSpPr txBox="1"/>
          <p:nvPr/>
        </p:nvSpPr>
        <p:spPr>
          <a:xfrm>
            <a:off x="474591" y="150957"/>
            <a:ext cx="819663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dirty="0">
                <a:ea typeface="Calibri Light"/>
                <a:cs typeface="Calibri Light"/>
              </a:rPr>
              <a:t>NYCPS Support  </a:t>
            </a:r>
          </a:p>
        </p:txBody>
      </p:sp>
      <p:sp>
        <p:nvSpPr>
          <p:cNvPr id="15" name="Text Placeholder 2">
            <a:extLst>
              <a:ext uri="{FF2B5EF4-FFF2-40B4-BE49-F238E27FC236}">
                <a16:creationId xmlns:a16="http://schemas.microsoft.com/office/drawing/2014/main" id="{7565A387-C8EA-D642-6282-2116AEA2A721}"/>
              </a:ext>
            </a:extLst>
          </p:cNvPr>
          <p:cNvSpPr>
            <a:spLocks noGrp="1"/>
          </p:cNvSpPr>
          <p:nvPr/>
        </p:nvSpPr>
        <p:spPr>
          <a:xfrm>
            <a:off x="0" y="612622"/>
            <a:ext cx="18302919" cy="91631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320"/>
              </a:spcBef>
              <a:spcAft>
                <a:spcPts val="0"/>
              </a:spcAft>
              <a:buClr>
                <a:schemeClr val="dk2"/>
              </a:buClr>
              <a:buSzPts val="1400"/>
              <a:buFont typeface="Nunito"/>
              <a:buNone/>
              <a:defRPr sz="1300" b="0" i="0" u="none" strike="noStrike" cap="none">
                <a:solidFill>
                  <a:schemeClr val="dk2"/>
                </a:solidFill>
                <a:latin typeface="Nunito"/>
                <a:ea typeface="Nunito"/>
                <a:cs typeface="Nunito"/>
                <a:sym typeface="Nunito"/>
              </a:defRPr>
            </a:lvl1pPr>
            <a:lvl2pPr marL="914400" marR="0" lvl="1" indent="-355600" algn="l" rtl="0">
              <a:lnSpc>
                <a:spcPct val="95000"/>
              </a:lnSpc>
              <a:spcBef>
                <a:spcPts val="400"/>
              </a:spcBef>
              <a:spcAft>
                <a:spcPts val="0"/>
              </a:spcAft>
              <a:buClr>
                <a:schemeClr val="dk2"/>
              </a:buClr>
              <a:buSzPts val="2000"/>
              <a:buFont typeface="Nunito"/>
              <a:buChar char="&gt;"/>
              <a:defRPr sz="1100" b="0" i="0" u="none" strike="noStrike" cap="none">
                <a:solidFill>
                  <a:schemeClr val="dk2"/>
                </a:solidFill>
                <a:latin typeface="Nunito"/>
                <a:ea typeface="Nunito"/>
                <a:cs typeface="Nunito"/>
                <a:sym typeface="Nunito"/>
              </a:defRPr>
            </a:lvl2pPr>
            <a:lvl3pPr marL="1371600" marR="0" lvl="2" indent="-355600" algn="l" rtl="0">
              <a:lnSpc>
                <a:spcPct val="95000"/>
              </a:lnSpc>
              <a:spcBef>
                <a:spcPts val="400"/>
              </a:spcBef>
              <a:spcAft>
                <a:spcPts val="0"/>
              </a:spcAft>
              <a:buClr>
                <a:schemeClr val="dk2"/>
              </a:buClr>
              <a:buSzPts val="2000"/>
              <a:buFont typeface="Nunito"/>
              <a:buChar char="▪"/>
              <a:defRPr sz="1100" b="0" i="0" u="none" strike="noStrike" cap="none">
                <a:solidFill>
                  <a:schemeClr val="dk2"/>
                </a:solidFill>
                <a:latin typeface="Nunito"/>
                <a:ea typeface="Nunito"/>
                <a:cs typeface="Nunito"/>
                <a:sym typeface="Nunito"/>
              </a:defRPr>
            </a:lvl3pPr>
            <a:lvl4pPr marL="1828800" marR="0" lvl="3"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4pPr>
            <a:lvl5pPr marL="2286000" marR="0" lvl="4"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5pPr>
            <a:lvl6pPr marL="2743200" marR="0" lvl="5"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6pPr>
            <a:lvl7pPr marL="3200400" marR="0" lvl="6"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7pPr>
            <a:lvl8pPr marL="3657600" marR="0" lvl="7"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8pPr>
            <a:lvl9pPr marL="4114800" marR="0" lvl="8" indent="-342900" algn="l" rtl="0">
              <a:lnSpc>
                <a:spcPct val="95000"/>
              </a:lnSpc>
              <a:spcBef>
                <a:spcPts val="360"/>
              </a:spcBef>
              <a:spcAft>
                <a:spcPts val="0"/>
              </a:spcAft>
              <a:buClr>
                <a:schemeClr val="dk2"/>
              </a:buClr>
              <a:buSzPts val="1800"/>
              <a:buFont typeface="Nunito"/>
              <a:buChar char="»"/>
              <a:defRPr sz="1100" b="0" i="0" u="none" strike="noStrike" cap="none">
                <a:solidFill>
                  <a:schemeClr val="dk2"/>
                </a:solidFill>
                <a:latin typeface="Nunito"/>
                <a:ea typeface="Nunito"/>
                <a:cs typeface="Nunito"/>
                <a:sym typeface="Nunito"/>
              </a:defRPr>
            </a:lvl9pPr>
          </a:lstStyle>
          <a:p>
            <a:endParaRPr lang="en-US" sz="4000" b="1" dirty="0">
              <a:solidFill>
                <a:schemeClr val="tx1"/>
              </a:solidFill>
              <a:latin typeface="Calibri Light"/>
              <a:cs typeface="Arial"/>
            </a:endParaRPr>
          </a:p>
          <a:p>
            <a:r>
              <a:rPr lang="en-US" sz="3600" b="1" dirty="0">
                <a:solidFill>
                  <a:schemeClr val="tx1"/>
                </a:solidFill>
                <a:latin typeface="+mn-lt"/>
              </a:rPr>
              <a:t>We are committed</a:t>
            </a:r>
            <a:r>
              <a:rPr lang="en-US" sz="3600" b="1" i="0" u="none" strike="noStrike" dirty="0">
                <a:solidFill>
                  <a:schemeClr val="tx1"/>
                </a:solidFill>
                <a:effectLst/>
                <a:latin typeface="+mn-lt"/>
              </a:rPr>
              <a:t> to supporting our students and families during these challenging times. </a:t>
            </a:r>
            <a:endParaRPr lang="en-US" sz="2400" b="1" i="0" u="none" strike="noStrike" dirty="0">
              <a:solidFill>
                <a:schemeClr val="tx1"/>
              </a:solidFill>
              <a:effectLst/>
              <a:latin typeface="+mn-lt"/>
              <a:cs typeface="Arial"/>
            </a:endParaRPr>
          </a:p>
          <a:p>
            <a:endParaRPr lang="en-US" sz="3600" b="1" dirty="0">
              <a:solidFill>
                <a:schemeClr val="tx1"/>
              </a:solidFill>
              <a:latin typeface="Calibri Light"/>
              <a:cs typeface="Arial"/>
            </a:endParaRPr>
          </a:p>
          <a:p>
            <a:pPr algn="l">
              <a:spcBef>
                <a:spcPts val="750"/>
              </a:spcBef>
              <a:spcAft>
                <a:spcPts val="750"/>
              </a:spcAft>
              <a:buFont typeface="Arial" panose="020B0604020202020204" pitchFamily="34" charset="0"/>
              <a:buChar char="•"/>
            </a:pPr>
            <a:r>
              <a:rPr lang="en-US" sz="4000" b="1" i="0" u="none" strike="noStrike" dirty="0">
                <a:solidFill>
                  <a:srgbClr val="009EF3"/>
                </a:solidFill>
                <a:effectLst/>
                <a:latin typeface="+mn-lt"/>
              </a:rPr>
              <a:t>Safe and Welcoming Environment</a:t>
            </a:r>
            <a:r>
              <a:rPr lang="en-US" sz="4000" b="0" i="0" u="none" strike="noStrike" dirty="0">
                <a:solidFill>
                  <a:srgbClr val="009EF3"/>
                </a:solidFill>
                <a:effectLst/>
                <a:latin typeface="+mn-lt"/>
              </a:rPr>
              <a:t>: Our schools are committed to being safe spaces where all students, regardless of immigration status, feel welcome and secure. </a:t>
            </a:r>
          </a:p>
          <a:p>
            <a:pPr algn="l">
              <a:spcBef>
                <a:spcPts val="750"/>
              </a:spcBef>
              <a:spcAft>
                <a:spcPts val="750"/>
              </a:spcAft>
              <a:buFont typeface="Arial" panose="020B0604020202020204" pitchFamily="34" charset="0"/>
              <a:buChar char="•"/>
            </a:pPr>
            <a:r>
              <a:rPr lang="en-US" sz="4000" b="1" i="0" u="none" strike="noStrike" dirty="0">
                <a:solidFill>
                  <a:srgbClr val="009EF3"/>
                </a:solidFill>
                <a:effectLst/>
                <a:latin typeface="+mn-lt"/>
              </a:rPr>
              <a:t>Counseling and Support Services</a:t>
            </a:r>
            <a:r>
              <a:rPr lang="en-US" sz="4000" b="0" i="0" u="none" strike="noStrike" dirty="0">
                <a:solidFill>
                  <a:srgbClr val="009EF3"/>
                </a:solidFill>
                <a:effectLst/>
                <a:latin typeface="+mn-lt"/>
              </a:rPr>
              <a:t>: Our schools offer counseling and mental health services to support students and families dealing with stress and anxiety related to immigration issues.</a:t>
            </a:r>
          </a:p>
          <a:p>
            <a:pPr algn="l">
              <a:spcBef>
                <a:spcPts val="750"/>
              </a:spcBef>
              <a:spcAft>
                <a:spcPts val="750"/>
              </a:spcAft>
              <a:buFont typeface="Arial" panose="020B0604020202020204" pitchFamily="34" charset="0"/>
              <a:buChar char="•"/>
            </a:pPr>
            <a:r>
              <a:rPr lang="en-US" sz="4000" b="1" i="0" u="none" strike="noStrike" dirty="0">
                <a:solidFill>
                  <a:srgbClr val="009EF3"/>
                </a:solidFill>
                <a:effectLst/>
                <a:latin typeface="+mn-lt"/>
              </a:rPr>
              <a:t>Community Partnerships</a:t>
            </a:r>
            <a:r>
              <a:rPr lang="en-US" sz="4000" b="0" i="0" u="none" strike="noStrike" dirty="0">
                <a:solidFill>
                  <a:srgbClr val="009EF3"/>
                </a:solidFill>
                <a:effectLst/>
                <a:latin typeface="+mn-lt"/>
              </a:rPr>
              <a:t>: We collaborate with local organizations to provide additional resources, such as legal assistance, housing support, and access to healthcare.</a:t>
            </a:r>
          </a:p>
          <a:p>
            <a:pPr algn="l">
              <a:spcBef>
                <a:spcPts val="750"/>
              </a:spcBef>
              <a:spcAft>
                <a:spcPts val="750"/>
              </a:spcAft>
              <a:buFont typeface="Arial" panose="020B0604020202020204" pitchFamily="34" charset="0"/>
              <a:buChar char="•"/>
            </a:pPr>
            <a:r>
              <a:rPr lang="en-US" sz="4000" b="1" i="0" u="none" strike="noStrike" dirty="0">
                <a:solidFill>
                  <a:srgbClr val="009EF3"/>
                </a:solidFill>
                <a:effectLst/>
                <a:latin typeface="+mn-lt"/>
              </a:rPr>
              <a:t>Communication and Outreach</a:t>
            </a:r>
            <a:r>
              <a:rPr lang="en-US" sz="4000" b="0" i="0" u="none" strike="noStrike" dirty="0">
                <a:solidFill>
                  <a:srgbClr val="009EF3"/>
                </a:solidFill>
                <a:effectLst/>
                <a:latin typeface="+mn-lt"/>
              </a:rPr>
              <a:t>: We maintain open lines of communication with families, offering multilingual support and regular updates to ensure everyone is informed and feels supported. </a:t>
            </a:r>
          </a:p>
        </p:txBody>
      </p:sp>
    </p:spTree>
    <p:extLst>
      <p:ext uri="{BB962C8B-B14F-4D97-AF65-F5344CB8AC3E}">
        <p14:creationId xmlns:p14="http://schemas.microsoft.com/office/powerpoint/2010/main" val="366659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5">
            <a:extLst>
              <a:ext uri="{FF2B5EF4-FFF2-40B4-BE49-F238E27FC236}">
                <a16:creationId xmlns:a16="http://schemas.microsoft.com/office/drawing/2014/main" id="{F7724148-EC95-3697-DAD1-0DBE371BB79D}"/>
              </a:ext>
            </a:extLst>
          </p:cNvPr>
          <p:cNvSpPr/>
          <p:nvPr/>
        </p:nvSpPr>
        <p:spPr>
          <a:xfrm>
            <a:off x="0" y="0"/>
            <a:ext cx="12713184" cy="1225244"/>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r>
              <a:rPr lang="en-US" sz="7200" b="1" dirty="0">
                <a:highlight>
                  <a:srgbClr val="FFBF00"/>
                </a:highlight>
              </a:rPr>
              <a:t>Links to Resources for Families</a:t>
            </a:r>
            <a:r>
              <a:rPr lang="en-US" b="1" dirty="0">
                <a:highlight>
                  <a:srgbClr val="FFBF00"/>
                </a:highlight>
              </a:rPr>
              <a:t> </a:t>
            </a:r>
          </a:p>
        </p:txBody>
      </p:sp>
      <p:sp>
        <p:nvSpPr>
          <p:cNvPr id="11" name="TextBox 10">
            <a:extLst>
              <a:ext uri="{FF2B5EF4-FFF2-40B4-BE49-F238E27FC236}">
                <a16:creationId xmlns:a16="http://schemas.microsoft.com/office/drawing/2014/main" id="{FA819559-7BE8-8E3A-D6A5-3E98FF2C7E0F}"/>
              </a:ext>
            </a:extLst>
          </p:cNvPr>
          <p:cNvSpPr txBox="1"/>
          <p:nvPr/>
        </p:nvSpPr>
        <p:spPr>
          <a:xfrm>
            <a:off x="3973483" y="612622"/>
            <a:ext cx="18678468"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dirty="0">
              <a:highlight>
                <a:srgbClr val="FFFF00"/>
              </a:highlight>
              <a:ea typeface="+mn-lt"/>
              <a:cs typeface="+mn-lt"/>
            </a:endParaRPr>
          </a:p>
          <a:p>
            <a:endParaRPr lang="en-US" sz="4400" b="1" i="1" dirty="0">
              <a:solidFill>
                <a:srgbClr val="009EF3"/>
              </a:solidFill>
              <a:ea typeface="Calibri"/>
              <a:cs typeface="Calibri"/>
            </a:endParaRPr>
          </a:p>
          <a:p>
            <a:r>
              <a:rPr lang="en-US" sz="4400" b="1" i="1" dirty="0">
                <a:solidFill>
                  <a:srgbClr val="009EF3"/>
                </a:solidFill>
                <a:ea typeface="Calibri"/>
                <a:cs typeface="Calibri"/>
              </a:rPr>
              <a:t>These links will be posted on the CEC’s Website </a:t>
            </a:r>
          </a:p>
        </p:txBody>
      </p:sp>
      <p:sp>
        <p:nvSpPr>
          <p:cNvPr id="12" name="TextBox 11">
            <a:extLst>
              <a:ext uri="{FF2B5EF4-FFF2-40B4-BE49-F238E27FC236}">
                <a16:creationId xmlns:a16="http://schemas.microsoft.com/office/drawing/2014/main" id="{9164A349-1E3E-1E81-21D3-BA2555FA71BF}"/>
              </a:ext>
            </a:extLst>
          </p:cNvPr>
          <p:cNvSpPr txBox="1"/>
          <p:nvPr/>
        </p:nvSpPr>
        <p:spPr>
          <a:xfrm>
            <a:off x="537099" y="3323721"/>
            <a:ext cx="18473214" cy="4844403"/>
          </a:xfrm>
          <a:prstGeom prst="rect">
            <a:avLst/>
          </a:prstGeom>
          <a:noFill/>
        </p:spPr>
        <p:txBody>
          <a:bodyPr wrap="square">
            <a:spAutoFit/>
          </a:bodyPr>
          <a:lstStyle/>
          <a:p>
            <a:pPr marL="514350" indent="-285750">
              <a:lnSpc>
                <a:spcPct val="200000"/>
              </a:lnSpc>
              <a:buFont typeface="Calibri"/>
              <a:buChar char="-"/>
            </a:pPr>
            <a:r>
              <a:rPr lang="en-US" sz="4000" dirty="0">
                <a:latin typeface="+mn-lt"/>
                <a:hlinkClick r:id="rId2"/>
              </a:rPr>
              <a:t>NYC DOE Update on Immigration Procedures</a:t>
            </a:r>
            <a:endParaRPr lang="en-US" sz="4000" dirty="0">
              <a:latin typeface="+mn-lt"/>
            </a:endParaRPr>
          </a:p>
          <a:p>
            <a:pPr marL="514350" indent="-285750">
              <a:lnSpc>
                <a:spcPct val="200000"/>
              </a:lnSpc>
              <a:buFont typeface="Calibri"/>
              <a:buChar char="-"/>
            </a:pPr>
            <a:r>
              <a:rPr lang="en-US" sz="4000" dirty="0">
                <a:solidFill>
                  <a:srgbClr val="333333"/>
                </a:solidFill>
                <a:latin typeface="+mn-lt"/>
                <a:hlinkClick r:id="rId3"/>
              </a:rPr>
              <a:t>Know Your Rights: Federal Immigration Enforcement</a:t>
            </a:r>
            <a:endParaRPr lang="en-US" sz="4000" dirty="0">
              <a:solidFill>
                <a:srgbClr val="333333"/>
              </a:solidFill>
              <a:latin typeface="+mn-lt"/>
            </a:endParaRPr>
          </a:p>
          <a:p>
            <a:pPr marL="514350" indent="-285750">
              <a:lnSpc>
                <a:spcPct val="200000"/>
              </a:lnSpc>
              <a:buFont typeface="Calibri"/>
              <a:buChar char="-"/>
            </a:pPr>
            <a:r>
              <a:rPr lang="en-US" sz="4000" dirty="0">
                <a:solidFill>
                  <a:srgbClr val="333333"/>
                </a:solidFill>
                <a:latin typeface="+mn-lt"/>
                <a:hlinkClick r:id="rId4"/>
              </a:rPr>
              <a:t>New York State Guidance on Safeguarding the Rights of Immigrant Students</a:t>
            </a:r>
            <a:endParaRPr lang="en-US" sz="4000" dirty="0">
              <a:solidFill>
                <a:srgbClr val="333333"/>
              </a:solidFill>
              <a:latin typeface="+mn-lt"/>
            </a:endParaRPr>
          </a:p>
          <a:p>
            <a:pPr marL="514350" indent="-285750">
              <a:lnSpc>
                <a:spcPct val="200000"/>
              </a:lnSpc>
              <a:buFont typeface="Calibri"/>
              <a:buChar char="-"/>
            </a:pPr>
            <a:r>
              <a:rPr lang="en-US" sz="4000" dirty="0">
                <a:solidFill>
                  <a:srgbClr val="333333"/>
                </a:solidFill>
                <a:latin typeface="+mn-lt"/>
                <a:hlinkClick r:id="rId5"/>
              </a:rPr>
              <a:t>Protections for Immigrant Families</a:t>
            </a:r>
            <a:endParaRPr lang="en-US" sz="4000" dirty="0">
              <a:latin typeface="+mn-lt"/>
            </a:endParaRPr>
          </a:p>
        </p:txBody>
      </p:sp>
    </p:spTree>
    <p:extLst>
      <p:ext uri="{BB962C8B-B14F-4D97-AF65-F5344CB8AC3E}">
        <p14:creationId xmlns:p14="http://schemas.microsoft.com/office/powerpoint/2010/main" val="201885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5">
            <a:extLst>
              <a:ext uri="{FF2B5EF4-FFF2-40B4-BE49-F238E27FC236}">
                <a16:creationId xmlns:a16="http://schemas.microsoft.com/office/drawing/2014/main" id="{DF1A9C19-8957-B660-C6B5-455A079C1395}"/>
              </a:ext>
            </a:extLst>
          </p:cNvPr>
          <p:cNvSpPr/>
          <p:nvPr/>
        </p:nvSpPr>
        <p:spPr>
          <a:xfrm>
            <a:off x="0" y="0"/>
            <a:ext cx="16357600" cy="1034248"/>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00B0F0"/>
          </a:solidFill>
        </p:spPr>
        <p:txBody>
          <a:bodyPr wrap="square" lIns="0" tIns="0" rIns="0" bIns="0" rtlCol="0" anchor="t"/>
          <a:lstStyle/>
          <a:p>
            <a:r>
              <a:rPr lang="en-US" sz="4400" b="1">
                <a:latin typeface="Calibri Light"/>
                <a:ea typeface="Calibri Light"/>
                <a:cs typeface="Calibri Light"/>
              </a:rPr>
              <a:t>  </a:t>
            </a:r>
            <a:r>
              <a:rPr lang="en-US" sz="4400" b="1" baseline="0">
                <a:latin typeface="Calibri Light"/>
                <a:ea typeface="Calibri Light"/>
                <a:cs typeface="Calibri Light"/>
              </a:rPr>
              <a:t>D28 Attendance Snapshot</a:t>
            </a:r>
            <a:r>
              <a:rPr lang="en-US" sz="4400">
                <a:latin typeface="Calibri Light"/>
                <a:ea typeface="Calibri Light"/>
                <a:cs typeface="Calibri Light"/>
              </a:rPr>
              <a:t>​: 1/31/25</a:t>
            </a:r>
            <a:endParaRPr lang="en-US" sz="4400" b="1">
              <a:latin typeface="Calibri Light"/>
              <a:ea typeface="Calibri Light"/>
              <a:cs typeface="Calibri Light"/>
            </a:endParaRPr>
          </a:p>
        </p:txBody>
      </p:sp>
      <p:sp>
        <p:nvSpPr>
          <p:cNvPr id="2" name="TextBox 1">
            <a:extLst>
              <a:ext uri="{FF2B5EF4-FFF2-40B4-BE49-F238E27FC236}">
                <a16:creationId xmlns:a16="http://schemas.microsoft.com/office/drawing/2014/main" id="{BA25FFDA-2967-79BD-D2FE-552126258E70}"/>
              </a:ext>
            </a:extLst>
          </p:cNvPr>
          <p:cNvSpPr txBox="1"/>
          <p:nvPr/>
        </p:nvSpPr>
        <p:spPr>
          <a:xfrm>
            <a:off x="186943" y="1396776"/>
            <a:ext cx="18646768" cy="9771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highlight>
                  <a:srgbClr val="FFFF00"/>
                </a:highlight>
                <a:ea typeface="Calibri Light"/>
                <a:cs typeface="Segoe UI"/>
              </a:rPr>
              <a:t>DCEP - Attendance Goals</a:t>
            </a:r>
            <a:r>
              <a:rPr lang="en-US" sz="3600">
                <a:ea typeface="Calibri Light"/>
                <a:cs typeface="Segoe UI"/>
              </a:rPr>
              <a:t>​</a:t>
            </a:r>
          </a:p>
          <a:p>
            <a:pPr marL="457200" indent="-457200">
              <a:lnSpc>
                <a:spcPct val="150000"/>
              </a:lnSpc>
              <a:buFont typeface="Arial,Sans-Serif"/>
              <a:buChar char="•"/>
            </a:pPr>
            <a:r>
              <a:rPr lang="en-US" sz="3600" b="1">
                <a:solidFill>
                  <a:srgbClr val="009EF3"/>
                </a:solidFill>
                <a:ea typeface="Calibri Light"/>
                <a:cs typeface="Calibri" panose="020F0502020204030204" pitchFamily="34" charset="0"/>
              </a:rPr>
              <a:t>By June 2025, we will increase district-wide attendance by </a:t>
            </a:r>
            <a:r>
              <a:rPr lang="en-US" sz="3600" b="1">
                <a:ea typeface="Calibri Light"/>
                <a:cs typeface="Calibri" panose="020F0502020204030204" pitchFamily="34" charset="0"/>
              </a:rPr>
              <a:t>2 percentage points</a:t>
            </a:r>
            <a:r>
              <a:rPr lang="en-US" sz="3600" b="1">
                <a:solidFill>
                  <a:srgbClr val="009EF3"/>
                </a:solidFill>
                <a:ea typeface="Calibri Light"/>
                <a:cs typeface="Calibri" panose="020F0502020204030204" pitchFamily="34" charset="0"/>
              </a:rPr>
              <a:t> from </a:t>
            </a:r>
            <a:r>
              <a:rPr lang="en-US" sz="3600" b="1">
                <a:ea typeface="Calibri Light"/>
                <a:cs typeface="Calibri" panose="020F0502020204030204" pitchFamily="34" charset="0"/>
              </a:rPr>
              <a:t>90.7% to 92.7%</a:t>
            </a:r>
            <a:r>
              <a:rPr lang="en-US" sz="3600" b="1">
                <a:solidFill>
                  <a:srgbClr val="009EF3"/>
                </a:solidFill>
                <a:ea typeface="Calibri Light"/>
                <a:cs typeface="Calibri" panose="020F0502020204030204" pitchFamily="34" charset="0"/>
              </a:rPr>
              <a:t> excluding students who are long-term international travelers.​</a:t>
            </a:r>
          </a:p>
          <a:p>
            <a:pPr marL="457200" indent="-457200">
              <a:lnSpc>
                <a:spcPct val="150000"/>
              </a:lnSpc>
              <a:buFont typeface="Arial,Sans-Serif"/>
              <a:buChar char="•"/>
            </a:pPr>
            <a:r>
              <a:rPr lang="en-US" sz="3600" b="1">
                <a:solidFill>
                  <a:srgbClr val="009EF3"/>
                </a:solidFill>
                <a:ea typeface="Calibri Light"/>
                <a:cs typeface="Calibri" panose="020F0502020204030204" pitchFamily="34" charset="0"/>
              </a:rPr>
              <a:t>By June 2025, we will reduce overall chronic absenteeism by 10% of overall Chronically Absent Students EOY 23/24 from 35% to 31%, excluding students who are long-term international travelers.​</a:t>
            </a:r>
          </a:p>
          <a:p>
            <a:r>
              <a:rPr lang="en-US" sz="3600" b="1">
                <a:ea typeface="Calibri Light"/>
                <a:cs typeface="Calibri" panose="020F0502020204030204" pitchFamily="34" charset="0"/>
              </a:rPr>
              <a:t>​</a:t>
            </a:r>
          </a:p>
          <a:p>
            <a:r>
              <a:rPr lang="en-US" sz="3600" b="1">
                <a:highlight>
                  <a:srgbClr val="FFFF00"/>
                </a:highlight>
                <a:ea typeface="Calibri Light"/>
                <a:cs typeface="Segoe UI"/>
              </a:rPr>
              <a:t>Where are we Now: 1/31/25</a:t>
            </a:r>
            <a:r>
              <a:rPr lang="en-US" sz="3600">
                <a:ea typeface="Calibri Light"/>
                <a:cs typeface="Segoe UI"/>
              </a:rPr>
              <a:t>​</a:t>
            </a:r>
          </a:p>
          <a:p>
            <a:pPr marL="285750" indent="-285750">
              <a:lnSpc>
                <a:spcPct val="150000"/>
              </a:lnSpc>
              <a:buFont typeface="Arial,Sans-Serif"/>
              <a:buChar char="•"/>
            </a:pPr>
            <a:r>
              <a:rPr lang="en-US" sz="3600" b="1">
                <a:solidFill>
                  <a:srgbClr val="009EF3"/>
                </a:solidFill>
                <a:ea typeface="Calibri Light"/>
                <a:cs typeface="Calibri" panose="020F0502020204030204" pitchFamily="34" charset="0"/>
              </a:rPr>
              <a:t>YTD Overall Attendance: </a:t>
            </a:r>
            <a:r>
              <a:rPr lang="en-US" sz="3600" b="1">
                <a:ea typeface="Calibri Light"/>
                <a:cs typeface="Calibri" panose="020F0502020204030204" pitchFamily="34" charset="0"/>
              </a:rPr>
              <a:t>91.2% vs 90.0%</a:t>
            </a:r>
            <a:r>
              <a:rPr lang="en-US" sz="3600" b="1">
                <a:solidFill>
                  <a:srgbClr val="009EF3"/>
                </a:solidFill>
                <a:ea typeface="Calibri Light"/>
                <a:cs typeface="Calibri" panose="020F0502020204030204" pitchFamily="34" charset="0"/>
              </a:rPr>
              <a:t> Citywide​</a:t>
            </a:r>
          </a:p>
          <a:p>
            <a:pPr marL="285750" indent="-285750">
              <a:lnSpc>
                <a:spcPct val="150000"/>
              </a:lnSpc>
              <a:buFont typeface="Arial,Sans-Serif"/>
              <a:buChar char="•"/>
            </a:pPr>
            <a:r>
              <a:rPr lang="en-US" sz="3600" b="1">
                <a:solidFill>
                  <a:srgbClr val="009EF3"/>
                </a:solidFill>
                <a:ea typeface="Calibri"/>
                <a:cs typeface="Calibri" panose="020F0502020204030204" pitchFamily="34" charset="0"/>
              </a:rPr>
              <a:t>STH YTD Attendance </a:t>
            </a:r>
            <a:r>
              <a:rPr lang="en-US" sz="3600" b="1">
                <a:ea typeface="Calibri"/>
                <a:cs typeface="Calibri" panose="020F0502020204030204" pitchFamily="34" charset="0"/>
              </a:rPr>
              <a:t>87% vs 85.7%</a:t>
            </a:r>
            <a:r>
              <a:rPr lang="en-US" sz="3600" b="1">
                <a:solidFill>
                  <a:srgbClr val="009EF3"/>
                </a:solidFill>
                <a:ea typeface="Calibri"/>
                <a:cs typeface="Calibri" panose="020F0502020204030204" pitchFamily="34" charset="0"/>
              </a:rPr>
              <a:t> PRIOR YEAR</a:t>
            </a:r>
          </a:p>
          <a:p>
            <a:pPr marL="285750" indent="-285750">
              <a:lnSpc>
                <a:spcPct val="150000"/>
              </a:lnSpc>
              <a:buFont typeface="Arial,Sans-Serif"/>
              <a:buChar char="•"/>
            </a:pPr>
            <a:r>
              <a:rPr lang="en-US" sz="3600" b="1">
                <a:solidFill>
                  <a:srgbClr val="009EF3"/>
                </a:solidFill>
                <a:ea typeface="Calibri Light"/>
                <a:cs typeface="Calibri" panose="020F0502020204030204" pitchFamily="34" charset="0"/>
              </a:rPr>
              <a:t>Chronic Absenteeism YTD: </a:t>
            </a:r>
            <a:r>
              <a:rPr lang="en-US" sz="3600" b="1">
                <a:ea typeface="Calibri Light"/>
                <a:cs typeface="Calibri" panose="020F0502020204030204" pitchFamily="34" charset="0"/>
              </a:rPr>
              <a:t>32% vs 32.3% </a:t>
            </a:r>
            <a:r>
              <a:rPr lang="en-US" sz="3600" b="1">
                <a:solidFill>
                  <a:srgbClr val="009EF3"/>
                </a:solidFill>
                <a:ea typeface="Calibri Light"/>
                <a:cs typeface="Calibri" panose="020F0502020204030204" pitchFamily="34" charset="0"/>
              </a:rPr>
              <a:t>SAME DATE LAST YEAR, representing </a:t>
            </a:r>
            <a:r>
              <a:rPr lang="en-US" sz="3600" b="1">
                <a:ea typeface="Calibri Light"/>
                <a:cs typeface="Calibri" panose="020F0502020204030204" pitchFamily="34" charset="0"/>
              </a:rPr>
              <a:t>an overall slight decrease</a:t>
            </a:r>
          </a:p>
          <a:p>
            <a:pPr>
              <a:lnSpc>
                <a:spcPct val="150000"/>
              </a:lnSpc>
            </a:pPr>
            <a:endParaRPr lang="en-US" sz="2600">
              <a:latin typeface="Calibri Light"/>
              <a:ea typeface="Calibri"/>
              <a:cs typeface="Calibri"/>
            </a:endParaRPr>
          </a:p>
        </p:txBody>
      </p:sp>
    </p:spTree>
    <p:extLst>
      <p:ext uri="{BB962C8B-B14F-4D97-AF65-F5344CB8AC3E}">
        <p14:creationId xmlns:p14="http://schemas.microsoft.com/office/powerpoint/2010/main" val="3481777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03777B2-D892-AEEF-541E-83EA93A4171A}"/>
              </a:ext>
            </a:extLst>
          </p:cNvPr>
          <p:cNvGrpSpPr/>
          <p:nvPr/>
        </p:nvGrpSpPr>
        <p:grpSpPr>
          <a:xfrm>
            <a:off x="0" y="19865"/>
            <a:ext cx="13420578" cy="1225244"/>
            <a:chOff x="-1" y="546100"/>
            <a:chExt cx="7755187" cy="828000"/>
          </a:xfrm>
          <a:solidFill>
            <a:srgbClr val="FFFF00"/>
          </a:solidFill>
        </p:grpSpPr>
        <p:grpSp>
          <p:nvGrpSpPr>
            <p:cNvPr id="4" name="Group 3">
              <a:extLst>
                <a:ext uri="{FF2B5EF4-FFF2-40B4-BE49-F238E27FC236}">
                  <a16:creationId xmlns:a16="http://schemas.microsoft.com/office/drawing/2014/main" id="{50C736A4-52C6-2E0D-2024-BCE359D75BBC}"/>
                </a:ext>
              </a:extLst>
            </p:cNvPr>
            <p:cNvGrpSpPr/>
            <p:nvPr/>
          </p:nvGrpSpPr>
          <p:grpSpPr>
            <a:xfrm>
              <a:off x="-1" y="546100"/>
              <a:ext cx="3942557" cy="828000"/>
              <a:chOff x="-1" y="546100"/>
              <a:chExt cx="3942557" cy="828000"/>
            </a:xfrm>
            <a:grpFill/>
          </p:grpSpPr>
          <p:sp>
            <p:nvSpPr>
              <p:cNvPr id="8" name="object 25">
                <a:extLst>
                  <a:ext uri="{FF2B5EF4-FFF2-40B4-BE49-F238E27FC236}">
                    <a16:creationId xmlns:a16="http://schemas.microsoft.com/office/drawing/2014/main" id="{E39985C1-EC16-7D34-69F5-9F567733688B}"/>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lstStyle/>
              <a:p>
                <a:endParaRPr>
                  <a:highlight>
                    <a:srgbClr val="FFBF00"/>
                  </a:highlight>
                  <a:latin typeface="Calibri Light"/>
                  <a:ea typeface="Calibri Light"/>
                  <a:cs typeface="Calibri Light"/>
                </a:endParaRPr>
              </a:p>
            </p:txBody>
          </p:sp>
          <p:sp>
            <p:nvSpPr>
              <p:cNvPr id="9" name="object 25">
                <a:extLst>
                  <a:ext uri="{FF2B5EF4-FFF2-40B4-BE49-F238E27FC236}">
                    <a16:creationId xmlns:a16="http://schemas.microsoft.com/office/drawing/2014/main" id="{0BC2CD75-44CE-79FD-10B3-5FC35415099D}"/>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Calibri Light"/>
                  <a:ea typeface="Calibri Light"/>
                  <a:cs typeface="Calibri Light"/>
                </a:endParaRPr>
              </a:p>
            </p:txBody>
          </p:sp>
        </p:grpSp>
        <p:grpSp>
          <p:nvGrpSpPr>
            <p:cNvPr id="5" name="Group 4">
              <a:extLst>
                <a:ext uri="{FF2B5EF4-FFF2-40B4-BE49-F238E27FC236}">
                  <a16:creationId xmlns:a16="http://schemas.microsoft.com/office/drawing/2014/main" id="{9B584E2A-983E-2876-FCB2-4C5A51B8AE1D}"/>
                </a:ext>
              </a:extLst>
            </p:cNvPr>
            <p:cNvGrpSpPr/>
            <p:nvPr/>
          </p:nvGrpSpPr>
          <p:grpSpPr>
            <a:xfrm>
              <a:off x="408772" y="546100"/>
              <a:ext cx="7346414" cy="828000"/>
              <a:chOff x="-277028" y="546100"/>
              <a:chExt cx="7346414" cy="828000"/>
            </a:xfrm>
            <a:grpFill/>
          </p:grpSpPr>
          <p:sp>
            <p:nvSpPr>
              <p:cNvPr id="6" name="object 25">
                <a:extLst>
                  <a:ext uri="{FF2B5EF4-FFF2-40B4-BE49-F238E27FC236}">
                    <a16:creationId xmlns:a16="http://schemas.microsoft.com/office/drawing/2014/main" id="{30D1AED9-ED2B-CFE7-374B-C5A89351340D}"/>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highlight>
                    <a:srgbClr val="FFBF00"/>
                  </a:highlight>
                  <a:latin typeface="Calibri Light"/>
                  <a:ea typeface="Calibri Light"/>
                  <a:cs typeface="Calibri Light"/>
                </a:endParaRPr>
              </a:p>
            </p:txBody>
          </p:sp>
          <p:sp>
            <p:nvSpPr>
              <p:cNvPr id="7" name="object 25">
                <a:extLst>
                  <a:ext uri="{FF2B5EF4-FFF2-40B4-BE49-F238E27FC236}">
                    <a16:creationId xmlns:a16="http://schemas.microsoft.com/office/drawing/2014/main" id="{F7724148-EC95-3697-DAD1-0DBE371BB79D}"/>
                  </a:ext>
                </a:extLst>
              </p:cNvPr>
              <p:cNvSpPr/>
              <p:nvPr/>
            </p:nvSpPr>
            <p:spPr>
              <a:xfrm>
                <a:off x="-277028" y="546100"/>
                <a:ext cx="7346414"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solidFill>
                <a:srgbClr val="FFA100"/>
              </a:solidFill>
            </p:spPr>
            <p:txBody>
              <a:bodyPr wrap="square" lIns="0" tIns="0" rIns="0" bIns="0" rtlCol="0" anchor="t"/>
              <a:lstStyle/>
              <a:p>
                <a:endParaRPr lang="en-US">
                  <a:highlight>
                    <a:srgbClr val="FFBF00"/>
                  </a:highlight>
                  <a:latin typeface="Calibri Light"/>
                  <a:ea typeface="Calibri Light"/>
                  <a:cs typeface="Calibri Light"/>
                </a:endParaRPr>
              </a:p>
            </p:txBody>
          </p:sp>
        </p:grpSp>
      </p:grpSp>
      <p:sp>
        <p:nvSpPr>
          <p:cNvPr id="12" name="TextBox 11">
            <a:extLst>
              <a:ext uri="{FF2B5EF4-FFF2-40B4-BE49-F238E27FC236}">
                <a16:creationId xmlns:a16="http://schemas.microsoft.com/office/drawing/2014/main" id="{E0DC4C63-CA3D-AC58-148E-AA8A2E80A41C}"/>
              </a:ext>
            </a:extLst>
          </p:cNvPr>
          <p:cNvSpPr txBox="1"/>
          <p:nvPr/>
        </p:nvSpPr>
        <p:spPr>
          <a:xfrm>
            <a:off x="831607" y="151295"/>
            <a:ext cx="931384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latin typeface="Calibri" panose="020F0502020204030204" pitchFamily="34" charset="0"/>
                <a:ea typeface="Calibri Light"/>
                <a:cs typeface="Calibri" panose="020F0502020204030204" pitchFamily="34" charset="0"/>
              </a:rPr>
              <a:t>World Read Aloud Day 2025 </a:t>
            </a:r>
            <a:endParaRPr lang="en-US" sz="2800">
              <a:latin typeface="Calibri" panose="020F0502020204030204" pitchFamily="34" charset="0"/>
              <a:ea typeface="Calibri Light"/>
              <a:cs typeface="Calibri" panose="020F0502020204030204" pitchFamily="34" charset="0"/>
            </a:endParaRPr>
          </a:p>
        </p:txBody>
      </p:sp>
      <p:sp>
        <p:nvSpPr>
          <p:cNvPr id="14" name="TextBox 13">
            <a:extLst>
              <a:ext uri="{FF2B5EF4-FFF2-40B4-BE49-F238E27FC236}">
                <a16:creationId xmlns:a16="http://schemas.microsoft.com/office/drawing/2014/main" id="{79106C39-5CA7-56B9-AEBE-7053C3E71794}"/>
              </a:ext>
            </a:extLst>
          </p:cNvPr>
          <p:cNvSpPr txBox="1"/>
          <p:nvPr/>
        </p:nvSpPr>
        <p:spPr>
          <a:xfrm>
            <a:off x="0" y="1365425"/>
            <a:ext cx="1884947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i="0" u="none" strike="noStrike">
                <a:solidFill>
                  <a:srgbClr val="242424"/>
                </a:solidFill>
                <a:effectLst/>
              </a:rPr>
              <a:t>Literacy is the foundation of lifelong learning and success, and we are deeply grateful to Chancellor Aviles Ramos's staff for visiting District 28 to inspire and engage our students through the joy of reading."</a:t>
            </a:r>
            <a:endParaRPr lang="en-US" sz="3600" b="1">
              <a:ea typeface="Calibri Light"/>
              <a:cs typeface="Calibri Light"/>
            </a:endParaRPr>
          </a:p>
        </p:txBody>
      </p:sp>
      <p:pic>
        <p:nvPicPr>
          <p:cNvPr id="2" name="Picture 1">
            <a:extLst>
              <a:ext uri="{FF2B5EF4-FFF2-40B4-BE49-F238E27FC236}">
                <a16:creationId xmlns:a16="http://schemas.microsoft.com/office/drawing/2014/main" id="{D80F9429-87D5-CA1E-E311-785AAF19FC80}"/>
              </a:ext>
            </a:extLst>
          </p:cNvPr>
          <p:cNvPicPr>
            <a:picLocks noChangeAspect="1"/>
          </p:cNvPicPr>
          <p:nvPr/>
        </p:nvPicPr>
        <p:blipFill>
          <a:blip r:embed="rId3"/>
          <a:stretch>
            <a:fillRect/>
          </a:stretch>
        </p:blipFill>
        <p:spPr>
          <a:xfrm>
            <a:off x="6023848" y="6882725"/>
            <a:ext cx="12927307" cy="3790810"/>
          </a:xfrm>
          <a:prstGeom prst="rect">
            <a:avLst/>
          </a:prstGeom>
        </p:spPr>
      </p:pic>
      <p:pic>
        <p:nvPicPr>
          <p:cNvPr id="16" name="Picture 15" descr="A group of women standing in a room with a garment&#10;&#10;AI-generated content may be incorrect.">
            <a:extLst>
              <a:ext uri="{FF2B5EF4-FFF2-40B4-BE49-F238E27FC236}">
                <a16:creationId xmlns:a16="http://schemas.microsoft.com/office/drawing/2014/main" id="{2415AF54-8A3B-4F51-0B71-E8B9A0394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532" y="2663495"/>
            <a:ext cx="5625640" cy="4219230"/>
          </a:xfrm>
          <a:prstGeom prst="rect">
            <a:avLst/>
          </a:prstGeom>
        </p:spPr>
      </p:pic>
      <p:pic>
        <p:nvPicPr>
          <p:cNvPr id="18" name="Picture 17" descr="A teacher teaching a class&#10;&#10;AI-generated content may be incorrect.">
            <a:extLst>
              <a:ext uri="{FF2B5EF4-FFF2-40B4-BE49-F238E27FC236}">
                <a16:creationId xmlns:a16="http://schemas.microsoft.com/office/drawing/2014/main" id="{B85FC33A-8115-6F13-FC89-975720015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755" y="2663495"/>
            <a:ext cx="7772400" cy="4219230"/>
          </a:xfrm>
          <a:prstGeom prst="rect">
            <a:avLst/>
          </a:prstGeom>
        </p:spPr>
      </p:pic>
      <p:pic>
        <p:nvPicPr>
          <p:cNvPr id="22" name="Picture 21" descr="A person holding a book in a classroom&#10;&#10;AI-generated content may be incorrect.">
            <a:extLst>
              <a:ext uri="{FF2B5EF4-FFF2-40B4-BE49-F238E27FC236}">
                <a16:creationId xmlns:a16="http://schemas.microsoft.com/office/drawing/2014/main" id="{BF4F1ACE-D74C-3C8F-2B98-061F5B6C4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30559" y="4158857"/>
            <a:ext cx="7358196" cy="5279985"/>
          </a:xfrm>
          <a:prstGeom prst="rect">
            <a:avLst/>
          </a:prstGeom>
        </p:spPr>
      </p:pic>
    </p:spTree>
    <p:extLst>
      <p:ext uri="{BB962C8B-B14F-4D97-AF65-F5344CB8AC3E}">
        <p14:creationId xmlns:p14="http://schemas.microsoft.com/office/powerpoint/2010/main" val="4058158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DCCC7-1DAC-49F6-6F29-C9989D07515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66C056-7D84-54CC-90E3-03C4096C3FCB}"/>
              </a:ext>
            </a:extLst>
          </p:cNvPr>
          <p:cNvPicPr>
            <a:picLocks noChangeAspect="1"/>
          </p:cNvPicPr>
          <p:nvPr/>
        </p:nvPicPr>
        <p:blipFill>
          <a:blip r:embed="rId2"/>
          <a:stretch>
            <a:fillRect/>
          </a:stretch>
        </p:blipFill>
        <p:spPr>
          <a:xfrm>
            <a:off x="231298" y="4112025"/>
            <a:ext cx="9742696" cy="6458932"/>
          </a:xfrm>
          <a:prstGeom prst="rect">
            <a:avLst/>
          </a:prstGeom>
        </p:spPr>
      </p:pic>
      <p:pic>
        <p:nvPicPr>
          <p:cNvPr id="4" name="Picture 3">
            <a:extLst>
              <a:ext uri="{FF2B5EF4-FFF2-40B4-BE49-F238E27FC236}">
                <a16:creationId xmlns:a16="http://schemas.microsoft.com/office/drawing/2014/main" id="{8498365B-DC30-75BD-E2F5-CEC94102BF6E}"/>
              </a:ext>
            </a:extLst>
          </p:cNvPr>
          <p:cNvPicPr>
            <a:picLocks noChangeAspect="1"/>
          </p:cNvPicPr>
          <p:nvPr/>
        </p:nvPicPr>
        <p:blipFill>
          <a:blip r:embed="rId3"/>
          <a:stretch>
            <a:fillRect/>
          </a:stretch>
        </p:blipFill>
        <p:spPr>
          <a:xfrm>
            <a:off x="10185009" y="4112023"/>
            <a:ext cx="8594006" cy="6458933"/>
          </a:xfrm>
          <a:prstGeom prst="rect">
            <a:avLst/>
          </a:prstGeom>
        </p:spPr>
      </p:pic>
      <p:pic>
        <p:nvPicPr>
          <p:cNvPr id="8" name="Picture 7">
            <a:extLst>
              <a:ext uri="{FF2B5EF4-FFF2-40B4-BE49-F238E27FC236}">
                <a16:creationId xmlns:a16="http://schemas.microsoft.com/office/drawing/2014/main" id="{7BF2E019-C9DD-E0E0-24D6-FC8314583082}"/>
              </a:ext>
            </a:extLst>
          </p:cNvPr>
          <p:cNvPicPr>
            <a:picLocks noChangeAspect="1"/>
          </p:cNvPicPr>
          <p:nvPr/>
        </p:nvPicPr>
        <p:blipFill>
          <a:blip r:embed="rId4"/>
          <a:stretch>
            <a:fillRect/>
          </a:stretch>
        </p:blipFill>
        <p:spPr>
          <a:xfrm>
            <a:off x="0" y="0"/>
            <a:ext cx="13424556" cy="1225402"/>
          </a:xfrm>
          <a:prstGeom prst="rect">
            <a:avLst/>
          </a:prstGeom>
        </p:spPr>
      </p:pic>
      <p:sp>
        <p:nvSpPr>
          <p:cNvPr id="10" name="TextBox 9">
            <a:extLst>
              <a:ext uri="{FF2B5EF4-FFF2-40B4-BE49-F238E27FC236}">
                <a16:creationId xmlns:a16="http://schemas.microsoft.com/office/drawing/2014/main" id="{EFE92083-0877-7F81-4BE5-64446D1783FD}"/>
              </a:ext>
            </a:extLst>
          </p:cNvPr>
          <p:cNvSpPr txBox="1"/>
          <p:nvPr/>
        </p:nvSpPr>
        <p:spPr>
          <a:xfrm>
            <a:off x="231297" y="1422511"/>
            <a:ext cx="18547717" cy="3785652"/>
          </a:xfrm>
          <a:prstGeom prst="rect">
            <a:avLst/>
          </a:prstGeom>
          <a:noFill/>
        </p:spPr>
        <p:txBody>
          <a:bodyPr wrap="square">
            <a:spAutoFit/>
          </a:bodyPr>
          <a:lstStyle/>
          <a:p>
            <a:r>
              <a:rPr lang="en-US" sz="4000" b="1"/>
              <a:t>The proposal to truncate P.S. 099 Kew Gardens from a K-6 School to a K-5 School in building Q099 in the 2025-2026 School Year was approved by the Panel for Educational Policy on, January 22, 2025. Thank you to all stakeholders in making this process a seamless one. </a:t>
            </a:r>
          </a:p>
          <a:p>
            <a:endParaRPr lang="en-US" sz="4000" b="1">
              <a:solidFill>
                <a:srgbClr val="009EF3"/>
              </a:solidFill>
            </a:endParaRPr>
          </a:p>
          <a:p>
            <a:r>
              <a:rPr lang="en-US" sz="4000" b="1">
                <a:solidFill>
                  <a:srgbClr val="009EF3"/>
                </a:solidFill>
              </a:rPr>
              <a:t> </a:t>
            </a:r>
          </a:p>
        </p:txBody>
      </p:sp>
      <p:sp>
        <p:nvSpPr>
          <p:cNvPr id="11" name="TextBox 10">
            <a:extLst>
              <a:ext uri="{FF2B5EF4-FFF2-40B4-BE49-F238E27FC236}">
                <a16:creationId xmlns:a16="http://schemas.microsoft.com/office/drawing/2014/main" id="{4F43A9AA-2B99-EC82-0857-ADA7880D99DF}"/>
              </a:ext>
            </a:extLst>
          </p:cNvPr>
          <p:cNvSpPr txBox="1"/>
          <p:nvPr/>
        </p:nvSpPr>
        <p:spPr>
          <a:xfrm>
            <a:off x="98474" y="122443"/>
            <a:ext cx="11802794" cy="1107996"/>
          </a:xfrm>
          <a:prstGeom prst="rect">
            <a:avLst/>
          </a:prstGeom>
          <a:noFill/>
        </p:spPr>
        <p:txBody>
          <a:bodyPr wrap="square" rtlCol="0">
            <a:spAutoFit/>
          </a:bodyPr>
          <a:lstStyle/>
          <a:p>
            <a:r>
              <a:rPr lang="en-US" sz="6600" b="1"/>
              <a:t>PS 99 Truncation</a:t>
            </a:r>
          </a:p>
        </p:txBody>
      </p:sp>
    </p:spTree>
    <p:extLst>
      <p:ext uri="{BB962C8B-B14F-4D97-AF65-F5344CB8AC3E}">
        <p14:creationId xmlns:p14="http://schemas.microsoft.com/office/powerpoint/2010/main" val="4234009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173EB-6961-77A8-02FF-5D503DEA3C76}"/>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9B5C73AA-B053-2E3B-4024-AF41E0987A92}"/>
              </a:ext>
            </a:extLst>
          </p:cNvPr>
          <p:cNvGrpSpPr/>
          <p:nvPr/>
        </p:nvGrpSpPr>
        <p:grpSpPr>
          <a:xfrm>
            <a:off x="0" y="0"/>
            <a:ext cx="14713527" cy="1468130"/>
            <a:chOff x="-1" y="546100"/>
            <a:chExt cx="3942557" cy="828000"/>
          </a:xfrm>
          <a:solidFill>
            <a:srgbClr val="009EF3"/>
          </a:solidFill>
        </p:grpSpPr>
        <p:sp>
          <p:nvSpPr>
            <p:cNvPr id="18" name="object 25">
              <a:extLst>
                <a:ext uri="{FF2B5EF4-FFF2-40B4-BE49-F238E27FC236}">
                  <a16:creationId xmlns:a16="http://schemas.microsoft.com/office/drawing/2014/main" id="{923316D5-8FB7-BBE0-3143-BF0C65D6A4A8}"/>
                </a:ext>
              </a:extLst>
            </p:cNvPr>
            <p:cNvSpPr/>
            <p:nvPr/>
          </p:nvSpPr>
          <p:spPr>
            <a:xfrm>
              <a:off x="-1"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sp>
          <p:nvSpPr>
            <p:cNvPr id="19" name="object 25">
              <a:extLst>
                <a:ext uri="{FF2B5EF4-FFF2-40B4-BE49-F238E27FC236}">
                  <a16:creationId xmlns:a16="http://schemas.microsoft.com/office/drawing/2014/main" id="{561F7606-B189-D78B-2920-0AB1B7715522}"/>
                </a:ext>
              </a:extLst>
            </p:cNvPr>
            <p:cNvSpPr/>
            <p:nvPr/>
          </p:nvSpPr>
          <p:spPr>
            <a:xfrm>
              <a:off x="685799" y="546100"/>
              <a:ext cx="3256757" cy="828000"/>
            </a:xfrm>
            <a:custGeom>
              <a:avLst/>
              <a:gdLst/>
              <a:ahLst/>
              <a:cxnLst/>
              <a:rect l="l" t="t" r="r" b="b"/>
              <a:pathLst>
                <a:path w="1955164" h="437514">
                  <a:moveTo>
                    <a:pt x="1736031" y="0"/>
                  </a:moveTo>
                  <a:lnTo>
                    <a:pt x="0" y="0"/>
                  </a:lnTo>
                  <a:lnTo>
                    <a:pt x="0" y="437153"/>
                  </a:lnTo>
                  <a:lnTo>
                    <a:pt x="1736031" y="437153"/>
                  </a:lnTo>
                  <a:lnTo>
                    <a:pt x="1786148" y="431380"/>
                  </a:lnTo>
                  <a:lnTo>
                    <a:pt x="1832155" y="414936"/>
                  </a:lnTo>
                  <a:lnTo>
                    <a:pt x="1872739" y="389134"/>
                  </a:lnTo>
                  <a:lnTo>
                    <a:pt x="1906588" y="355285"/>
                  </a:lnTo>
                  <a:lnTo>
                    <a:pt x="1932391" y="314701"/>
                  </a:lnTo>
                  <a:lnTo>
                    <a:pt x="1948834" y="268694"/>
                  </a:lnTo>
                  <a:lnTo>
                    <a:pt x="1954607" y="218577"/>
                  </a:lnTo>
                  <a:lnTo>
                    <a:pt x="1948834" y="168459"/>
                  </a:lnTo>
                  <a:lnTo>
                    <a:pt x="1932391" y="122452"/>
                  </a:lnTo>
                  <a:lnTo>
                    <a:pt x="1906588" y="81868"/>
                  </a:lnTo>
                  <a:lnTo>
                    <a:pt x="1872739" y="48018"/>
                  </a:lnTo>
                  <a:lnTo>
                    <a:pt x="1832155" y="22216"/>
                  </a:lnTo>
                  <a:lnTo>
                    <a:pt x="1786148" y="5772"/>
                  </a:lnTo>
                  <a:lnTo>
                    <a:pt x="1736031" y="0"/>
                  </a:lnTo>
                  <a:close/>
                </a:path>
              </a:pathLst>
            </a:custGeom>
            <a:grpFill/>
          </p:spPr>
          <p:txBody>
            <a:bodyPr wrap="square" lIns="0" tIns="0" rIns="0" bIns="0" rtlCol="0"/>
            <a:lstStyle/>
            <a:p>
              <a:endParaRPr>
                <a:latin typeface="Times New Roman"/>
                <a:cs typeface="Times New Roman"/>
              </a:endParaRPr>
            </a:p>
          </p:txBody>
        </p:sp>
      </p:grpSp>
      <p:sp>
        <p:nvSpPr>
          <p:cNvPr id="4" name="TextBox 3">
            <a:extLst>
              <a:ext uri="{FF2B5EF4-FFF2-40B4-BE49-F238E27FC236}">
                <a16:creationId xmlns:a16="http://schemas.microsoft.com/office/drawing/2014/main" id="{9DE79C4E-42A4-154E-9952-680F912220B1}"/>
              </a:ext>
            </a:extLst>
          </p:cNvPr>
          <p:cNvSpPr txBox="1"/>
          <p:nvPr/>
        </p:nvSpPr>
        <p:spPr>
          <a:xfrm>
            <a:off x="282632" y="364733"/>
            <a:ext cx="13849004" cy="769441"/>
          </a:xfrm>
          <a:prstGeom prst="rect">
            <a:avLst/>
          </a:prstGeom>
          <a:noFill/>
        </p:spPr>
        <p:txBody>
          <a:bodyPr wrap="square" rtlCol="0">
            <a:spAutoFit/>
          </a:bodyPr>
          <a:lstStyle/>
          <a:p>
            <a:r>
              <a:rPr lang="en-US" sz="4400" b="1"/>
              <a:t>Queens Borough President, Donovan Richards </a:t>
            </a:r>
          </a:p>
        </p:txBody>
      </p:sp>
      <p:sp>
        <p:nvSpPr>
          <p:cNvPr id="2" name="TextBox 1">
            <a:extLst>
              <a:ext uri="{FF2B5EF4-FFF2-40B4-BE49-F238E27FC236}">
                <a16:creationId xmlns:a16="http://schemas.microsoft.com/office/drawing/2014/main" id="{C89F4459-DE11-CBF7-FEB7-C6506B4E7956}"/>
              </a:ext>
            </a:extLst>
          </p:cNvPr>
          <p:cNvSpPr txBox="1"/>
          <p:nvPr/>
        </p:nvSpPr>
        <p:spPr>
          <a:xfrm>
            <a:off x="149629" y="1612669"/>
            <a:ext cx="18504131" cy="3330464"/>
          </a:xfrm>
          <a:prstGeom prst="rect">
            <a:avLst/>
          </a:prstGeom>
          <a:noFill/>
        </p:spPr>
        <p:txBody>
          <a:bodyPr wrap="square" rtlCol="0">
            <a:spAutoFit/>
          </a:bodyPr>
          <a:lstStyle/>
          <a:p>
            <a:pPr>
              <a:lnSpc>
                <a:spcPct val="150000"/>
              </a:lnSpc>
            </a:pPr>
            <a:r>
              <a:rPr lang="en-US" sz="3600" b="1">
                <a:solidFill>
                  <a:srgbClr val="009EF3"/>
                </a:solidFill>
              </a:rPr>
              <a:t>A huge thank you to </a:t>
            </a:r>
            <a:r>
              <a:rPr lang="en-US" sz="3600" b="1" i="0" u="none" strike="noStrike">
                <a:solidFill>
                  <a:srgbClr val="009EF3"/>
                </a:solidFill>
                <a:effectLst/>
              </a:rPr>
              <a:t> Queens Borough President Donovan Richards, for allocating $25 million towards 50 projects in schools across Queens. Your continued advocacy and unwavering support for our families and community are deeply appreciated by all of us in District 28. We also want to thank his Director of Education, the amazing, Katerine Zapata for always answering the call. </a:t>
            </a:r>
            <a:endParaRPr lang="en-US" sz="3600" b="1">
              <a:solidFill>
                <a:srgbClr val="009EF3"/>
              </a:solidFill>
            </a:endParaRPr>
          </a:p>
        </p:txBody>
      </p:sp>
      <p:pic>
        <p:nvPicPr>
          <p:cNvPr id="3" name="Picture 2">
            <a:extLst>
              <a:ext uri="{FF2B5EF4-FFF2-40B4-BE49-F238E27FC236}">
                <a16:creationId xmlns:a16="http://schemas.microsoft.com/office/drawing/2014/main" id="{8F971BC6-71FE-D31E-FD63-294DB22D0639}"/>
              </a:ext>
            </a:extLst>
          </p:cNvPr>
          <p:cNvPicPr>
            <a:picLocks noChangeAspect="1"/>
          </p:cNvPicPr>
          <p:nvPr/>
        </p:nvPicPr>
        <p:blipFill>
          <a:blip r:embed="rId2"/>
          <a:stretch>
            <a:fillRect/>
          </a:stretch>
        </p:blipFill>
        <p:spPr>
          <a:xfrm>
            <a:off x="6483927" y="5176341"/>
            <a:ext cx="7215447" cy="5517059"/>
          </a:xfrm>
          <a:prstGeom prst="rect">
            <a:avLst/>
          </a:prstGeom>
        </p:spPr>
      </p:pic>
      <p:pic>
        <p:nvPicPr>
          <p:cNvPr id="5" name="Picture 4">
            <a:extLst>
              <a:ext uri="{FF2B5EF4-FFF2-40B4-BE49-F238E27FC236}">
                <a16:creationId xmlns:a16="http://schemas.microsoft.com/office/drawing/2014/main" id="{DFB9F550-FD61-DDB6-55F1-7A059A66606A}"/>
              </a:ext>
            </a:extLst>
          </p:cNvPr>
          <p:cNvPicPr>
            <a:picLocks noChangeAspect="1"/>
          </p:cNvPicPr>
          <p:nvPr/>
        </p:nvPicPr>
        <p:blipFill>
          <a:blip r:embed="rId3"/>
          <a:stretch>
            <a:fillRect/>
          </a:stretch>
        </p:blipFill>
        <p:spPr>
          <a:xfrm>
            <a:off x="0" y="5176341"/>
            <a:ext cx="6474765" cy="5492078"/>
          </a:xfrm>
          <a:prstGeom prst="rect">
            <a:avLst/>
          </a:prstGeom>
        </p:spPr>
      </p:pic>
      <p:pic>
        <p:nvPicPr>
          <p:cNvPr id="6" name="Picture 5">
            <a:extLst>
              <a:ext uri="{FF2B5EF4-FFF2-40B4-BE49-F238E27FC236}">
                <a16:creationId xmlns:a16="http://schemas.microsoft.com/office/drawing/2014/main" id="{5DFFF8B7-B628-A8A9-D32B-D1A7FA079330}"/>
              </a:ext>
            </a:extLst>
          </p:cNvPr>
          <p:cNvPicPr>
            <a:picLocks noChangeAspect="1"/>
          </p:cNvPicPr>
          <p:nvPr/>
        </p:nvPicPr>
        <p:blipFill>
          <a:blip r:embed="rId4"/>
          <a:stretch>
            <a:fillRect/>
          </a:stretch>
        </p:blipFill>
        <p:spPr>
          <a:xfrm>
            <a:off x="13699373" y="5151360"/>
            <a:ext cx="5310939" cy="5517059"/>
          </a:xfrm>
          <a:prstGeom prst="rect">
            <a:avLst/>
          </a:prstGeom>
        </p:spPr>
      </p:pic>
    </p:spTree>
    <p:extLst>
      <p:ext uri="{BB962C8B-B14F-4D97-AF65-F5344CB8AC3E}">
        <p14:creationId xmlns:p14="http://schemas.microsoft.com/office/powerpoint/2010/main" val="22323144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rth’s history, The beginning - by Lifeliqe.pptx" id="{E25CC431-43A8-448A-845B-6834F5801C19}" vid="{4F4D894A-5B42-4CD6-B809-B6FAA25A6C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F128B851B94BE41BDE93B1F14209620" ma:contentTypeVersion="16" ma:contentTypeDescription="Create a new document." ma:contentTypeScope="" ma:versionID="27da819695d52121c5f2099fb7b0a7d9">
  <xsd:schema xmlns:xsd="http://www.w3.org/2001/XMLSchema" xmlns:xs="http://www.w3.org/2001/XMLSchema" xmlns:p="http://schemas.microsoft.com/office/2006/metadata/properties" xmlns:ns3="6118e9eb-25bf-4891-b5be-0fae27b63882" xmlns:ns4="f7cd8bb7-ee72-4a22-8d56-bbac53f6b69e" targetNamespace="http://schemas.microsoft.com/office/2006/metadata/properties" ma:root="true" ma:fieldsID="713b8b7d7bc7347d7e463cc7a6bfb0cb" ns3:_="" ns4:_="">
    <xsd:import namespace="6118e9eb-25bf-4891-b5be-0fae27b63882"/>
    <xsd:import namespace="f7cd8bb7-ee72-4a22-8d56-bbac53f6b69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18e9eb-25bf-4891-b5be-0fae27b6388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cd8bb7-ee72-4a22-8d56-bbac53f6b69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118e9eb-25bf-4891-b5be-0fae27b63882" xsi:nil="true"/>
  </documentManagement>
</p:properties>
</file>

<file path=customXml/itemProps1.xml><?xml version="1.0" encoding="utf-8"?>
<ds:datastoreItem xmlns:ds="http://schemas.openxmlformats.org/officeDocument/2006/customXml" ds:itemID="{B6E24171-8170-4082-8342-58F1E7D15959}">
  <ds:schemaRefs>
    <ds:schemaRef ds:uri="http://schemas.microsoft.com/sharepoint/v3/contenttype/forms"/>
  </ds:schemaRefs>
</ds:datastoreItem>
</file>

<file path=customXml/itemProps2.xml><?xml version="1.0" encoding="utf-8"?>
<ds:datastoreItem xmlns:ds="http://schemas.openxmlformats.org/officeDocument/2006/customXml" ds:itemID="{2ABB5405-D854-4F26-9BD8-5AF5D0E4FB19}">
  <ds:schemaRefs>
    <ds:schemaRef ds:uri="6118e9eb-25bf-4891-b5be-0fae27b63882"/>
    <ds:schemaRef ds:uri="f7cd8bb7-ee72-4a22-8d56-bbac53f6b6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0253F9-6EA4-4FC5-A66C-3D8899FCD5DD}">
  <ds:schemaRefs>
    <ds:schemaRef ds:uri="http://schemas.microsoft.com/office/infopath/2007/PartnerControls"/>
    <ds:schemaRef ds:uri="http://purl.org/dc/elements/1.1/"/>
    <ds:schemaRef ds:uri="http://schemas.microsoft.com/office/2006/documentManagement/types"/>
    <ds:schemaRef ds:uri="http://purl.org/dc/terms/"/>
    <ds:schemaRef ds:uri="http://www.w3.org/XML/1998/namespace"/>
    <ds:schemaRef ds:uri="6118e9eb-25bf-4891-b5be-0fae27b63882"/>
    <ds:schemaRef ds:uri="http://schemas.openxmlformats.org/package/2006/metadata/core-properties"/>
    <ds:schemaRef ds:uri="http://purl.org/dc/dcmitype/"/>
    <ds:schemaRef ds:uri="f7cd8bb7-ee72-4a22-8d56-bbac53f6b69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Ion Boardroom</Template>
  <TotalTime>0</TotalTime>
  <Words>1136</Words>
  <Application>Microsoft Macintosh PowerPoint</Application>
  <PresentationFormat>Custom</PresentationFormat>
  <Paragraphs>92</Paragraphs>
  <Slides>14</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Arial Black</vt:lpstr>
      <vt:lpstr>Arial,Sans-Serif</vt:lpstr>
      <vt:lpstr>Calibri</vt:lpstr>
      <vt:lpstr>Calibri Light</vt:lpstr>
      <vt:lpstr>Courier New</vt:lpstr>
      <vt:lpstr>Source Sans Pro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2023-10-19T16:14:54Z</dcterms:created>
  <dcterms:modified xsi:type="dcterms:W3CDTF">2025-02-06T18:02:14Z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0x0101009F128B851B94BE41BDE93B1F14209620</vt:lpwstr>
  </property>
</Properties>
</file>